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9" r:id="rId4"/>
    <p:sldId id="265" r:id="rId5"/>
    <p:sldId id="268" r:id="rId6"/>
    <p:sldId id="269" r:id="rId7"/>
    <p:sldId id="270" r:id="rId8"/>
    <p:sldId id="271" r:id="rId9"/>
    <p:sldId id="272" r:id="rId10"/>
    <p:sldId id="273" r:id="rId11"/>
    <p:sldId id="274" r:id="rId12"/>
    <p:sldId id="27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8" autoAdjust="0"/>
    <p:restoredTop sz="86374" autoAdjust="0"/>
  </p:normalViewPr>
  <p:slideViewPr>
    <p:cSldViewPr>
      <p:cViewPr varScale="1">
        <p:scale>
          <a:sx n="75" d="100"/>
          <a:sy n="75" d="100"/>
        </p:scale>
        <p:origin x="346"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2905B8-94E2-47F4-826D-2E3C5E5CA53B}" type="datetimeFigureOut">
              <a:rPr lang="en-US" smtClean="0"/>
              <a:t>12/15/2015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E4C477-53E3-4C45-AF87-012A8E16B539}" type="slidenum">
              <a:rPr lang="en-US" smtClean="0"/>
              <a:t>‹#›</a:t>
            </a:fld>
            <a:endParaRPr lang="en-US"/>
          </a:p>
        </p:txBody>
      </p:sp>
    </p:spTree>
    <p:extLst>
      <p:ext uri="{BB962C8B-B14F-4D97-AF65-F5344CB8AC3E}">
        <p14:creationId xmlns:p14="http://schemas.microsoft.com/office/powerpoint/2010/main" val="866712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2</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11</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12</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3</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4</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5</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6</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7</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8</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9</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10</a:t>
            </a:fld>
            <a:endParaRPr lang="en-US"/>
          </a:p>
        </p:txBody>
      </p:sp>
    </p:spTree>
    <p:extLst>
      <p:ext uri="{BB962C8B-B14F-4D97-AF65-F5344CB8AC3E}">
        <p14:creationId xmlns:p14="http://schemas.microsoft.com/office/powerpoint/2010/main" val="3832698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BC74E8-2D9F-462C-A88F-AC4AAF286397}"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C74E8-2D9F-462C-A88F-AC4AAF286397}"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C74E8-2D9F-462C-A88F-AC4AAF286397}"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BC74E8-2D9F-462C-A88F-AC4AAF286397}"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DBC74E8-2D9F-462C-A88F-AC4AAF286397}"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BC74E8-2D9F-462C-A88F-AC4AAF286397}"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D3515-AC7E-49C8-92A1-6B17F11464A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BC74E8-2D9F-462C-A88F-AC4AAF286397}" type="datetimeFigureOut">
              <a:rPr lang="en-US" smtClean="0"/>
              <a:t>12/15/2015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BC74E8-2D9F-462C-A88F-AC4AAF286397}" type="datetimeFigureOut">
              <a:rPr lang="en-US" smtClean="0"/>
              <a:t>12/15/2015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BC74E8-2D9F-462C-A88F-AC4AAF286397}" type="datetimeFigureOut">
              <a:rPr lang="en-US" smtClean="0"/>
              <a:t>12/15/2015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DBC74E8-2D9F-462C-A88F-AC4AAF286397}" type="datetimeFigureOut">
              <a:rPr lang="en-US" smtClean="0"/>
              <a:t>12/15/2015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A3D3515-AC7E-49C8-92A1-6B17F11464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BC74E8-2D9F-462C-A88F-AC4AAF286397}"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DBC74E8-2D9F-462C-A88F-AC4AAF286397}" type="datetimeFigureOut">
              <a:rPr lang="en-US" smtClean="0"/>
              <a:t>12/15/2015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A3D3515-AC7E-49C8-92A1-6B17F11464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9342"/>
            <a:ext cx="6934200" cy="455058"/>
          </a:xfrm>
        </p:spPr>
        <p:txBody>
          <a:bodyPr/>
          <a:lstStyle/>
          <a:p>
            <a:r>
              <a:rPr lang="en-US" sz="2400" dirty="0" smtClean="0">
                <a:solidFill>
                  <a:schemeClr val="accent3">
                    <a:lumMod val="75000"/>
                  </a:schemeClr>
                </a:solidFill>
              </a:rPr>
              <a:t>Disability indicators for the </a:t>
            </a:r>
            <a:r>
              <a:rPr lang="en-US" sz="2400" dirty="0" err="1" smtClean="0">
                <a:solidFill>
                  <a:schemeClr val="accent3">
                    <a:lumMod val="75000"/>
                  </a:schemeClr>
                </a:solidFill>
              </a:rPr>
              <a:t>sdg</a:t>
            </a:r>
            <a:endParaRPr lang="en-US" sz="2400" dirty="0">
              <a:solidFill>
                <a:schemeClr val="accent3">
                  <a:lumMod val="75000"/>
                </a:schemeClr>
              </a:solidFill>
            </a:endParaRPr>
          </a:p>
        </p:txBody>
      </p:sp>
      <p:sp>
        <p:nvSpPr>
          <p:cNvPr id="3" name="Subtitle 2"/>
          <p:cNvSpPr>
            <a:spLocks noGrp="1"/>
          </p:cNvSpPr>
          <p:nvPr>
            <p:ph type="subTitle" idx="1"/>
          </p:nvPr>
        </p:nvSpPr>
        <p:spPr>
          <a:xfrm>
            <a:off x="1219200" y="4495800"/>
            <a:ext cx="7730331" cy="1034275"/>
          </a:xfrm>
        </p:spPr>
        <p:txBody>
          <a:bodyPr>
            <a:normAutofit fontScale="92500" lnSpcReduction="20000"/>
          </a:bodyPr>
          <a:lstStyle/>
          <a:p>
            <a:pPr algn="r"/>
            <a:r>
              <a:rPr lang="en-US" b="1" cap="none" dirty="0" smtClean="0"/>
              <a:t>Maria </a:t>
            </a:r>
            <a:r>
              <a:rPr lang="en-US" b="1" cap="none" dirty="0" err="1" smtClean="0"/>
              <a:t>Martinho</a:t>
            </a:r>
            <a:endParaRPr lang="en-US" b="1" cap="none" dirty="0" smtClean="0"/>
          </a:p>
          <a:p>
            <a:pPr algn="r"/>
            <a:r>
              <a:rPr lang="en-US" b="1" dirty="0" smtClean="0"/>
              <a:t>UN Secretariat of the convention </a:t>
            </a:r>
          </a:p>
          <a:p>
            <a:pPr algn="r"/>
            <a:r>
              <a:rPr lang="en-US" b="1" dirty="0" smtClean="0"/>
              <a:t>on the rights of persons with disabilities</a:t>
            </a:r>
          </a:p>
          <a:p>
            <a:pPr algn="r"/>
            <a:r>
              <a:rPr lang="en-US" sz="1300" b="1" cap="none" dirty="0" smtClean="0"/>
              <a:t>martinho@un.org</a:t>
            </a:r>
            <a:endParaRPr lang="en-US" sz="1300" b="1" cap="none" dirty="0"/>
          </a:p>
        </p:txBody>
      </p:sp>
    </p:spTree>
    <p:extLst>
      <p:ext uri="{BB962C8B-B14F-4D97-AF65-F5344CB8AC3E}">
        <p14:creationId xmlns:p14="http://schemas.microsoft.com/office/powerpoint/2010/main" val="3130318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TARGET 17.18 (data disaggregation)</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a:bodyPr>
          <a:lstStyle/>
          <a:p>
            <a:pPr marL="0" indent="0">
              <a:buClr>
                <a:srgbClr val="FF6600"/>
              </a:buClr>
            </a:pPr>
            <a:r>
              <a:rPr lang="en-US" dirty="0" smtClean="0">
                <a:solidFill>
                  <a:schemeClr val="accent3">
                    <a:lumMod val="75000"/>
                  </a:schemeClr>
                </a:solidFill>
              </a:rPr>
              <a:t>by </a:t>
            </a:r>
            <a:r>
              <a:rPr lang="en-US" dirty="0">
                <a:solidFill>
                  <a:schemeClr val="accent3">
                    <a:lumMod val="75000"/>
                  </a:schemeClr>
                </a:solidFill>
              </a:rPr>
              <a:t>2020, enhance capacity building support to developing countries, including for LDCs and SIDS, to </a:t>
            </a:r>
            <a:r>
              <a:rPr lang="en-US" dirty="0">
                <a:solidFill>
                  <a:srgbClr val="FF6600"/>
                </a:solidFill>
              </a:rPr>
              <a:t>increase significantly the availability of high-quality, timely and reliable data  disaggregated by </a:t>
            </a:r>
            <a:r>
              <a:rPr lang="en-US" dirty="0" smtClean="0">
                <a:solidFill>
                  <a:srgbClr val="FF6600"/>
                </a:solidFill>
              </a:rPr>
              <a:t>disability </a:t>
            </a:r>
            <a:r>
              <a:rPr lang="en-US" dirty="0" smtClean="0">
                <a:solidFill>
                  <a:schemeClr val="accent3">
                    <a:lumMod val="75000"/>
                  </a:schemeClr>
                </a:solidFill>
              </a:rPr>
              <a:t>(…)</a:t>
            </a:r>
            <a:endParaRPr lang="en-US" dirty="0">
              <a:solidFill>
                <a:schemeClr val="accent3">
                  <a:lumMod val="75000"/>
                </a:schemeClr>
              </a:solidFill>
            </a:endParaRPr>
          </a:p>
          <a:p>
            <a:pPr marL="285750" indent="-285750">
              <a:buClr>
                <a:srgbClr val="FF6600"/>
              </a:buClr>
              <a:buFont typeface="Wingdings" panose="05000000000000000000" pitchFamily="2" charset="2"/>
              <a:buChar char="q"/>
            </a:pPr>
            <a:r>
              <a:rPr lang="en-US" i="1" dirty="0" smtClean="0">
                <a:solidFill>
                  <a:schemeClr val="accent3">
                    <a:lumMod val="75000"/>
                  </a:schemeClr>
                </a:solidFill>
              </a:rPr>
              <a:t>Percentage </a:t>
            </a:r>
            <a:r>
              <a:rPr lang="en-US" i="1" dirty="0">
                <a:solidFill>
                  <a:schemeClr val="accent3">
                    <a:lumMod val="75000"/>
                  </a:schemeClr>
                </a:solidFill>
              </a:rPr>
              <a:t>of countries with data for all disability related indicators and disability disaggregation of the SDG framework, in the last 5 years </a:t>
            </a:r>
          </a:p>
        </p:txBody>
      </p:sp>
    </p:spTree>
    <p:extLst>
      <p:ext uri="{BB962C8B-B14F-4D97-AF65-F5344CB8AC3E}">
        <p14:creationId xmlns:p14="http://schemas.microsoft.com/office/powerpoint/2010/main" val="3041730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Other TARGETs</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a:bodyPr>
          <a:lstStyle/>
          <a:p>
            <a:pPr marL="0" indent="0">
              <a:buClr>
                <a:srgbClr val="FF6600"/>
              </a:buClr>
            </a:pPr>
            <a:r>
              <a:rPr lang="en-US" dirty="0" smtClean="0">
                <a:solidFill>
                  <a:schemeClr val="accent3">
                    <a:lumMod val="75000"/>
                  </a:schemeClr>
                </a:solidFill>
              </a:rPr>
              <a:t>The following targets could benefit from disaggregation by disability, as they cover areas that need urgent action</a:t>
            </a:r>
            <a:endParaRPr lang="en-US" dirty="0">
              <a:solidFill>
                <a:schemeClr val="accent3">
                  <a:lumMod val="75000"/>
                </a:schemeClr>
              </a:solidFill>
            </a:endParaRPr>
          </a:p>
          <a:p>
            <a:pPr marL="0" indent="0">
              <a:buClr>
                <a:srgbClr val="FF6600"/>
              </a:buClr>
            </a:pPr>
            <a:r>
              <a:rPr lang="en-US" dirty="0" smtClean="0">
                <a:solidFill>
                  <a:srgbClr val="FF6600"/>
                </a:solidFill>
              </a:rPr>
              <a:t>1.1</a:t>
            </a:r>
            <a:r>
              <a:rPr lang="en-US" dirty="0" smtClean="0">
                <a:solidFill>
                  <a:schemeClr val="accent3">
                    <a:lumMod val="75000"/>
                  </a:schemeClr>
                </a:solidFill>
              </a:rPr>
              <a:t> poverty</a:t>
            </a:r>
          </a:p>
          <a:p>
            <a:pPr marL="0" indent="0">
              <a:buClr>
                <a:srgbClr val="FF6600"/>
              </a:buClr>
            </a:pPr>
            <a:r>
              <a:rPr lang="en-US" dirty="0" smtClean="0">
                <a:solidFill>
                  <a:srgbClr val="FF6600"/>
                </a:solidFill>
              </a:rPr>
              <a:t>1.3/10.4</a:t>
            </a:r>
            <a:r>
              <a:rPr lang="en-US" dirty="0" smtClean="0">
                <a:solidFill>
                  <a:schemeClr val="accent3">
                    <a:lumMod val="75000"/>
                  </a:schemeClr>
                </a:solidFill>
              </a:rPr>
              <a:t> social protection</a:t>
            </a:r>
          </a:p>
          <a:p>
            <a:pPr marL="0" indent="0">
              <a:buClr>
                <a:srgbClr val="FF6600"/>
              </a:buClr>
            </a:pPr>
            <a:r>
              <a:rPr lang="en-US" dirty="0" smtClean="0">
                <a:solidFill>
                  <a:srgbClr val="FF6600"/>
                </a:solidFill>
              </a:rPr>
              <a:t>3.2</a:t>
            </a:r>
            <a:r>
              <a:rPr lang="en-US" dirty="0" smtClean="0">
                <a:solidFill>
                  <a:schemeClr val="accent3">
                    <a:lumMod val="75000"/>
                  </a:schemeClr>
                </a:solidFill>
              </a:rPr>
              <a:t> child mortality</a:t>
            </a:r>
          </a:p>
          <a:p>
            <a:pPr marL="0" indent="0">
              <a:buClr>
                <a:srgbClr val="FF6600"/>
              </a:buClr>
            </a:pPr>
            <a:r>
              <a:rPr lang="en-US" dirty="0" smtClean="0">
                <a:solidFill>
                  <a:srgbClr val="FF6600"/>
                </a:solidFill>
              </a:rPr>
              <a:t>3.8</a:t>
            </a:r>
            <a:r>
              <a:rPr lang="en-US" dirty="0" smtClean="0">
                <a:solidFill>
                  <a:schemeClr val="accent3">
                    <a:lumMod val="75000"/>
                  </a:schemeClr>
                </a:solidFill>
              </a:rPr>
              <a:t> health coverage</a:t>
            </a:r>
          </a:p>
          <a:p>
            <a:pPr marL="0" indent="0">
              <a:buClr>
                <a:srgbClr val="FF6600"/>
              </a:buClr>
            </a:pPr>
            <a:r>
              <a:rPr lang="en-US" dirty="0" smtClean="0">
                <a:solidFill>
                  <a:srgbClr val="FF6600"/>
                </a:solidFill>
              </a:rPr>
              <a:t>5.2</a:t>
            </a:r>
            <a:r>
              <a:rPr lang="en-US" dirty="0" smtClean="0">
                <a:solidFill>
                  <a:schemeClr val="accent3">
                    <a:lumMod val="75000"/>
                  </a:schemeClr>
                </a:solidFill>
              </a:rPr>
              <a:t> violence </a:t>
            </a:r>
            <a:r>
              <a:rPr lang="en-US" dirty="0">
                <a:solidFill>
                  <a:schemeClr val="accent3">
                    <a:lumMod val="75000"/>
                  </a:schemeClr>
                </a:solidFill>
              </a:rPr>
              <a:t>against </a:t>
            </a:r>
            <a:r>
              <a:rPr lang="en-US" dirty="0" smtClean="0">
                <a:solidFill>
                  <a:schemeClr val="accent3">
                    <a:lumMod val="75000"/>
                  </a:schemeClr>
                </a:solidFill>
              </a:rPr>
              <a:t>women</a:t>
            </a:r>
          </a:p>
          <a:p>
            <a:pPr marL="0" indent="0">
              <a:buClr>
                <a:srgbClr val="FF6600"/>
              </a:buClr>
            </a:pPr>
            <a:r>
              <a:rPr lang="en-US" dirty="0" smtClean="0">
                <a:solidFill>
                  <a:srgbClr val="FF6600"/>
                </a:solidFill>
              </a:rPr>
              <a:t>5.6</a:t>
            </a:r>
            <a:r>
              <a:rPr lang="en-US" dirty="0" smtClean="0">
                <a:solidFill>
                  <a:schemeClr val="accent3">
                    <a:lumMod val="75000"/>
                  </a:schemeClr>
                </a:solidFill>
              </a:rPr>
              <a:t> sexual </a:t>
            </a:r>
            <a:r>
              <a:rPr lang="en-US" dirty="0">
                <a:solidFill>
                  <a:schemeClr val="accent3">
                    <a:lumMod val="75000"/>
                  </a:schemeClr>
                </a:solidFill>
              </a:rPr>
              <a:t>and reproductive </a:t>
            </a:r>
            <a:r>
              <a:rPr lang="en-US" dirty="0" smtClean="0">
                <a:solidFill>
                  <a:schemeClr val="accent3">
                    <a:lumMod val="75000"/>
                  </a:schemeClr>
                </a:solidFill>
              </a:rPr>
              <a:t>health</a:t>
            </a:r>
          </a:p>
          <a:p>
            <a:pPr marL="0" indent="0">
              <a:buClr>
                <a:srgbClr val="FF6600"/>
              </a:buClr>
            </a:pPr>
            <a:r>
              <a:rPr lang="en-US" dirty="0" smtClean="0">
                <a:solidFill>
                  <a:srgbClr val="FF6600"/>
                </a:solidFill>
              </a:rPr>
              <a:t>6.1 and 6.2 </a:t>
            </a:r>
            <a:r>
              <a:rPr lang="en-US" dirty="0" smtClean="0">
                <a:solidFill>
                  <a:schemeClr val="accent3">
                    <a:lumMod val="75000"/>
                  </a:schemeClr>
                </a:solidFill>
              </a:rPr>
              <a:t>access </a:t>
            </a:r>
            <a:r>
              <a:rPr lang="en-US" dirty="0">
                <a:solidFill>
                  <a:schemeClr val="accent3">
                    <a:lumMod val="75000"/>
                  </a:schemeClr>
                </a:solidFill>
              </a:rPr>
              <a:t>to water and </a:t>
            </a:r>
            <a:r>
              <a:rPr lang="en-US" dirty="0" smtClean="0">
                <a:solidFill>
                  <a:schemeClr val="accent3">
                    <a:lumMod val="75000"/>
                  </a:schemeClr>
                </a:solidFill>
              </a:rPr>
              <a:t>sanitation</a:t>
            </a:r>
          </a:p>
          <a:p>
            <a:pPr marL="0" indent="0">
              <a:buClr>
                <a:srgbClr val="FF6600"/>
              </a:buClr>
            </a:pPr>
            <a:r>
              <a:rPr lang="en-US" dirty="0" smtClean="0">
                <a:solidFill>
                  <a:srgbClr val="FF6600"/>
                </a:solidFill>
              </a:rPr>
              <a:t>1.5/11.5</a:t>
            </a:r>
            <a:r>
              <a:rPr lang="en-US" dirty="0" smtClean="0">
                <a:solidFill>
                  <a:schemeClr val="accent3">
                    <a:lumMod val="75000"/>
                  </a:schemeClr>
                </a:solidFill>
              </a:rPr>
              <a:t> resilience </a:t>
            </a:r>
            <a:r>
              <a:rPr lang="en-US" dirty="0">
                <a:solidFill>
                  <a:schemeClr val="accent3">
                    <a:lumMod val="75000"/>
                  </a:schemeClr>
                </a:solidFill>
              </a:rPr>
              <a:t>to </a:t>
            </a:r>
            <a:r>
              <a:rPr lang="en-US" dirty="0" smtClean="0">
                <a:solidFill>
                  <a:schemeClr val="accent3">
                    <a:lumMod val="75000"/>
                  </a:schemeClr>
                </a:solidFill>
              </a:rPr>
              <a:t>disasters</a:t>
            </a:r>
          </a:p>
          <a:p>
            <a:pPr marL="0" indent="0">
              <a:buClr>
                <a:srgbClr val="FF6600"/>
              </a:buClr>
            </a:pPr>
            <a:r>
              <a:rPr lang="en-US" dirty="0" smtClean="0">
                <a:solidFill>
                  <a:srgbClr val="FF6600"/>
                </a:solidFill>
              </a:rPr>
              <a:t>16.9 </a:t>
            </a:r>
            <a:r>
              <a:rPr lang="en-US" dirty="0">
                <a:solidFill>
                  <a:schemeClr val="accent3">
                    <a:lumMod val="75000"/>
                  </a:schemeClr>
                </a:solidFill>
              </a:rPr>
              <a:t>birth </a:t>
            </a:r>
            <a:r>
              <a:rPr lang="en-US" dirty="0" smtClean="0">
                <a:solidFill>
                  <a:schemeClr val="accent3">
                    <a:lumMod val="75000"/>
                  </a:schemeClr>
                </a:solidFill>
              </a:rPr>
              <a:t>registration</a:t>
            </a:r>
            <a:endParaRPr lang="en-US" dirty="0">
              <a:solidFill>
                <a:schemeClr val="accent3">
                  <a:lumMod val="75000"/>
                </a:schemeClr>
              </a:solidFill>
            </a:endParaRPr>
          </a:p>
        </p:txBody>
      </p:sp>
    </p:spTree>
    <p:extLst>
      <p:ext uri="{BB962C8B-B14F-4D97-AF65-F5344CB8AC3E}">
        <p14:creationId xmlns:p14="http://schemas.microsoft.com/office/powerpoint/2010/main" val="2801526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Other TARGETs</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a:bodyPr>
          <a:lstStyle/>
          <a:p>
            <a:pPr marL="0" indent="0">
              <a:buClr>
                <a:srgbClr val="FF6600"/>
              </a:buClr>
            </a:pPr>
            <a:r>
              <a:rPr lang="en-US" dirty="0" smtClean="0">
                <a:solidFill>
                  <a:schemeClr val="accent3">
                    <a:lumMod val="75000"/>
                  </a:schemeClr>
                </a:solidFill>
              </a:rPr>
              <a:t>The following targets could benefit from disaggregation by disability, as they cover areas that need urgent action</a:t>
            </a:r>
            <a:endParaRPr lang="en-US" dirty="0">
              <a:solidFill>
                <a:schemeClr val="accent3">
                  <a:lumMod val="75000"/>
                </a:schemeClr>
              </a:solidFill>
            </a:endParaRPr>
          </a:p>
          <a:p>
            <a:pPr marL="0" indent="0">
              <a:buClr>
                <a:srgbClr val="FF6600"/>
              </a:buClr>
            </a:pPr>
            <a:r>
              <a:rPr lang="en-US" dirty="0" smtClean="0">
                <a:solidFill>
                  <a:srgbClr val="FF6600"/>
                </a:solidFill>
              </a:rPr>
              <a:t>1.1</a:t>
            </a:r>
            <a:r>
              <a:rPr lang="en-US" dirty="0" smtClean="0">
                <a:solidFill>
                  <a:schemeClr val="accent3">
                    <a:lumMod val="75000"/>
                  </a:schemeClr>
                </a:solidFill>
              </a:rPr>
              <a:t> poverty</a:t>
            </a:r>
          </a:p>
          <a:p>
            <a:pPr marL="0" indent="0">
              <a:buClr>
                <a:srgbClr val="FF6600"/>
              </a:buClr>
            </a:pPr>
            <a:r>
              <a:rPr lang="en-US" dirty="0" smtClean="0">
                <a:solidFill>
                  <a:srgbClr val="FF6600"/>
                </a:solidFill>
              </a:rPr>
              <a:t>1.3/10.4</a:t>
            </a:r>
            <a:r>
              <a:rPr lang="en-US" dirty="0" smtClean="0">
                <a:solidFill>
                  <a:schemeClr val="accent3">
                    <a:lumMod val="75000"/>
                  </a:schemeClr>
                </a:solidFill>
              </a:rPr>
              <a:t> social protection</a:t>
            </a:r>
          </a:p>
          <a:p>
            <a:pPr marL="0" indent="0">
              <a:buClr>
                <a:srgbClr val="FF6600"/>
              </a:buClr>
            </a:pPr>
            <a:r>
              <a:rPr lang="en-US" dirty="0" smtClean="0">
                <a:solidFill>
                  <a:srgbClr val="FF6600"/>
                </a:solidFill>
              </a:rPr>
              <a:t>3.2</a:t>
            </a:r>
            <a:r>
              <a:rPr lang="en-US" dirty="0" smtClean="0">
                <a:solidFill>
                  <a:schemeClr val="accent3">
                    <a:lumMod val="75000"/>
                  </a:schemeClr>
                </a:solidFill>
              </a:rPr>
              <a:t> child mortality</a:t>
            </a:r>
          </a:p>
          <a:p>
            <a:pPr marL="0" indent="0">
              <a:buClr>
                <a:srgbClr val="FF6600"/>
              </a:buClr>
            </a:pPr>
            <a:r>
              <a:rPr lang="en-US" dirty="0" smtClean="0">
                <a:solidFill>
                  <a:srgbClr val="FF6600"/>
                </a:solidFill>
              </a:rPr>
              <a:t>3.8</a:t>
            </a:r>
            <a:r>
              <a:rPr lang="en-US" dirty="0" smtClean="0">
                <a:solidFill>
                  <a:schemeClr val="accent3">
                    <a:lumMod val="75000"/>
                  </a:schemeClr>
                </a:solidFill>
              </a:rPr>
              <a:t> health coverage</a:t>
            </a:r>
          </a:p>
          <a:p>
            <a:pPr marL="0" indent="0">
              <a:buClr>
                <a:srgbClr val="FF6600"/>
              </a:buClr>
            </a:pPr>
            <a:r>
              <a:rPr lang="en-US" dirty="0" smtClean="0">
                <a:solidFill>
                  <a:srgbClr val="FF6600"/>
                </a:solidFill>
              </a:rPr>
              <a:t>5.2</a:t>
            </a:r>
            <a:r>
              <a:rPr lang="en-US" dirty="0" smtClean="0">
                <a:solidFill>
                  <a:schemeClr val="accent3">
                    <a:lumMod val="75000"/>
                  </a:schemeClr>
                </a:solidFill>
              </a:rPr>
              <a:t> violence </a:t>
            </a:r>
            <a:r>
              <a:rPr lang="en-US" dirty="0">
                <a:solidFill>
                  <a:schemeClr val="accent3">
                    <a:lumMod val="75000"/>
                  </a:schemeClr>
                </a:solidFill>
              </a:rPr>
              <a:t>against </a:t>
            </a:r>
            <a:r>
              <a:rPr lang="en-US" dirty="0" smtClean="0">
                <a:solidFill>
                  <a:schemeClr val="accent3">
                    <a:lumMod val="75000"/>
                  </a:schemeClr>
                </a:solidFill>
              </a:rPr>
              <a:t>women</a:t>
            </a:r>
          </a:p>
          <a:p>
            <a:pPr marL="0" indent="0">
              <a:buClr>
                <a:srgbClr val="FF6600"/>
              </a:buClr>
            </a:pPr>
            <a:r>
              <a:rPr lang="en-US" dirty="0" smtClean="0">
                <a:solidFill>
                  <a:srgbClr val="FF6600"/>
                </a:solidFill>
              </a:rPr>
              <a:t>5.6</a:t>
            </a:r>
            <a:r>
              <a:rPr lang="en-US" dirty="0" smtClean="0">
                <a:solidFill>
                  <a:schemeClr val="accent3">
                    <a:lumMod val="75000"/>
                  </a:schemeClr>
                </a:solidFill>
              </a:rPr>
              <a:t> sexual </a:t>
            </a:r>
            <a:r>
              <a:rPr lang="en-US" dirty="0">
                <a:solidFill>
                  <a:schemeClr val="accent3">
                    <a:lumMod val="75000"/>
                  </a:schemeClr>
                </a:solidFill>
              </a:rPr>
              <a:t>and reproductive </a:t>
            </a:r>
            <a:r>
              <a:rPr lang="en-US" dirty="0" smtClean="0">
                <a:solidFill>
                  <a:schemeClr val="accent3">
                    <a:lumMod val="75000"/>
                  </a:schemeClr>
                </a:solidFill>
              </a:rPr>
              <a:t>health</a:t>
            </a:r>
          </a:p>
          <a:p>
            <a:pPr marL="0" indent="0">
              <a:buClr>
                <a:srgbClr val="FF6600"/>
              </a:buClr>
            </a:pPr>
            <a:r>
              <a:rPr lang="en-US" dirty="0" smtClean="0">
                <a:solidFill>
                  <a:srgbClr val="FF6600"/>
                </a:solidFill>
              </a:rPr>
              <a:t>6.1 and 6.2 </a:t>
            </a:r>
            <a:r>
              <a:rPr lang="en-US" dirty="0" smtClean="0">
                <a:solidFill>
                  <a:schemeClr val="accent3">
                    <a:lumMod val="75000"/>
                  </a:schemeClr>
                </a:solidFill>
              </a:rPr>
              <a:t>access </a:t>
            </a:r>
            <a:r>
              <a:rPr lang="en-US" dirty="0">
                <a:solidFill>
                  <a:schemeClr val="accent3">
                    <a:lumMod val="75000"/>
                  </a:schemeClr>
                </a:solidFill>
              </a:rPr>
              <a:t>to water and </a:t>
            </a:r>
            <a:r>
              <a:rPr lang="en-US" dirty="0" smtClean="0">
                <a:solidFill>
                  <a:schemeClr val="accent3">
                    <a:lumMod val="75000"/>
                  </a:schemeClr>
                </a:solidFill>
              </a:rPr>
              <a:t>sanitation</a:t>
            </a:r>
          </a:p>
          <a:p>
            <a:pPr marL="0" indent="0">
              <a:buClr>
                <a:srgbClr val="FF6600"/>
              </a:buClr>
            </a:pPr>
            <a:r>
              <a:rPr lang="en-US" dirty="0" smtClean="0">
                <a:solidFill>
                  <a:srgbClr val="FF6600"/>
                </a:solidFill>
              </a:rPr>
              <a:t>1.5/11.5</a:t>
            </a:r>
            <a:r>
              <a:rPr lang="en-US" dirty="0" smtClean="0">
                <a:solidFill>
                  <a:schemeClr val="accent3">
                    <a:lumMod val="75000"/>
                  </a:schemeClr>
                </a:solidFill>
              </a:rPr>
              <a:t> resilience </a:t>
            </a:r>
            <a:r>
              <a:rPr lang="en-US" dirty="0">
                <a:solidFill>
                  <a:schemeClr val="accent3">
                    <a:lumMod val="75000"/>
                  </a:schemeClr>
                </a:solidFill>
              </a:rPr>
              <a:t>to </a:t>
            </a:r>
            <a:r>
              <a:rPr lang="en-US" dirty="0" smtClean="0">
                <a:solidFill>
                  <a:schemeClr val="accent3">
                    <a:lumMod val="75000"/>
                  </a:schemeClr>
                </a:solidFill>
              </a:rPr>
              <a:t>disasters</a:t>
            </a:r>
          </a:p>
          <a:p>
            <a:pPr marL="0" indent="0">
              <a:buClr>
                <a:srgbClr val="FF6600"/>
              </a:buClr>
            </a:pPr>
            <a:r>
              <a:rPr lang="en-US" dirty="0" smtClean="0">
                <a:solidFill>
                  <a:srgbClr val="FF6600"/>
                </a:solidFill>
              </a:rPr>
              <a:t>16.9 </a:t>
            </a:r>
            <a:r>
              <a:rPr lang="en-US" dirty="0">
                <a:solidFill>
                  <a:schemeClr val="accent3">
                    <a:lumMod val="75000"/>
                  </a:schemeClr>
                </a:solidFill>
              </a:rPr>
              <a:t>birth registration</a:t>
            </a:r>
          </a:p>
          <a:p>
            <a:pPr marL="285750" indent="-285750">
              <a:buClr>
                <a:srgbClr val="FF6600"/>
              </a:buClr>
              <a:buFont typeface="Wingdings" panose="05000000000000000000" pitchFamily="2" charset="2"/>
              <a:buChar char="q"/>
            </a:pPr>
            <a:endParaRPr lang="en-US" dirty="0">
              <a:solidFill>
                <a:schemeClr val="accent3">
                  <a:lumMod val="75000"/>
                </a:schemeClr>
              </a:solidFill>
            </a:endParaRPr>
          </a:p>
          <a:p>
            <a:pPr marL="182880" indent="-182880">
              <a:lnSpc>
                <a:spcPct val="120000"/>
              </a:lnSpc>
              <a:spcBef>
                <a:spcPts val="600"/>
              </a:spcBef>
            </a:pPr>
            <a:endParaRPr lang="en-US" dirty="0"/>
          </a:p>
        </p:txBody>
      </p:sp>
    </p:spTree>
    <p:extLst>
      <p:ext uri="{BB962C8B-B14F-4D97-AF65-F5344CB8AC3E}">
        <p14:creationId xmlns:p14="http://schemas.microsoft.com/office/powerpoint/2010/main" val="1774045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content</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a:bodyPr>
          <a:lstStyle/>
          <a:p>
            <a:pPr>
              <a:spcBef>
                <a:spcPts val="3600"/>
              </a:spcBef>
              <a:buFontTx/>
              <a:buChar char="-"/>
            </a:pPr>
            <a:r>
              <a:rPr lang="en-GB" dirty="0" smtClean="0"/>
              <a:t>Disability in the SDGs</a:t>
            </a:r>
          </a:p>
          <a:p>
            <a:pPr>
              <a:spcBef>
                <a:spcPts val="3600"/>
              </a:spcBef>
              <a:buFontTx/>
              <a:buChar char="-"/>
            </a:pPr>
            <a:r>
              <a:rPr lang="en-US" dirty="0" smtClean="0"/>
              <a:t>Work to assist the IAEG-SDGs</a:t>
            </a:r>
            <a:endParaRPr lang="en-GB" dirty="0"/>
          </a:p>
          <a:p>
            <a:pPr>
              <a:spcBef>
                <a:spcPts val="3600"/>
              </a:spcBef>
              <a:buFontTx/>
              <a:buChar char="-"/>
            </a:pPr>
            <a:r>
              <a:rPr lang="en-GB" dirty="0" smtClean="0"/>
              <a:t>Summary of technical note</a:t>
            </a:r>
            <a:endParaRPr lang="en-US" dirty="0"/>
          </a:p>
        </p:txBody>
      </p:sp>
    </p:spTree>
    <p:extLst>
      <p:ext uri="{BB962C8B-B14F-4D97-AF65-F5344CB8AC3E}">
        <p14:creationId xmlns:p14="http://schemas.microsoft.com/office/powerpoint/2010/main" val="2539905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Disability and the </a:t>
            </a:r>
            <a:r>
              <a:rPr lang="en-US" sz="2000" dirty="0" err="1" smtClean="0">
                <a:solidFill>
                  <a:srgbClr val="FF6600"/>
                </a:solidFill>
              </a:rPr>
              <a:t>sdg</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a:bodyPr>
          <a:lstStyle/>
          <a:p>
            <a:pPr marL="0" indent="0"/>
            <a:r>
              <a:rPr lang="en-US" dirty="0">
                <a:solidFill>
                  <a:schemeClr val="accent3">
                    <a:lumMod val="75000"/>
                  </a:schemeClr>
                </a:solidFill>
              </a:rPr>
              <a:t>SDGs</a:t>
            </a:r>
          </a:p>
          <a:p>
            <a:pPr marL="285750" indent="-285750">
              <a:buClr>
                <a:srgbClr val="FF6600"/>
              </a:buClr>
              <a:buFont typeface="Wingdings" panose="05000000000000000000" pitchFamily="2" charset="2"/>
              <a:buChar char="q"/>
            </a:pPr>
            <a:r>
              <a:rPr lang="en-US" dirty="0">
                <a:solidFill>
                  <a:schemeClr val="accent3">
                    <a:lumMod val="75000"/>
                  </a:schemeClr>
                </a:solidFill>
              </a:rPr>
              <a:t>7 targets specifically mention persons with disabilities (education, accessible schools, employment, accessible public spaces and transport, empowerment and inclusion,  data disaggregation)</a:t>
            </a:r>
          </a:p>
          <a:p>
            <a:pPr marL="285750" indent="-285750">
              <a:buClr>
                <a:srgbClr val="FF6600"/>
              </a:buClr>
              <a:buFont typeface="Wingdings" panose="05000000000000000000" pitchFamily="2" charset="2"/>
              <a:buChar char="q"/>
            </a:pPr>
            <a:r>
              <a:rPr lang="en-US" dirty="0">
                <a:solidFill>
                  <a:schemeClr val="accent3">
                    <a:lumMod val="75000"/>
                  </a:schemeClr>
                </a:solidFill>
              </a:rPr>
              <a:t>10+ universal targets &amp; 8 targets for vulnerable persons  </a:t>
            </a:r>
          </a:p>
          <a:p>
            <a:pPr marL="285750" indent="-285750">
              <a:buClr>
                <a:srgbClr val="FF6600"/>
              </a:buClr>
              <a:buFont typeface="Wingdings" panose="05000000000000000000" pitchFamily="2" charset="2"/>
              <a:buChar char="q"/>
            </a:pPr>
            <a:r>
              <a:rPr lang="en-US" dirty="0">
                <a:solidFill>
                  <a:schemeClr val="accent3">
                    <a:lumMod val="75000"/>
                  </a:schemeClr>
                </a:solidFill>
              </a:rPr>
              <a:t>For many of </a:t>
            </a:r>
            <a:r>
              <a:rPr lang="en-US" dirty="0" smtClean="0">
                <a:solidFill>
                  <a:schemeClr val="accent3">
                    <a:lumMod val="75000"/>
                  </a:schemeClr>
                </a:solidFill>
              </a:rPr>
              <a:t>the </a:t>
            </a:r>
            <a:r>
              <a:rPr lang="en-US" dirty="0">
                <a:solidFill>
                  <a:schemeClr val="accent3">
                    <a:lumMod val="75000"/>
                  </a:schemeClr>
                </a:solidFill>
              </a:rPr>
              <a:t>targets there is need or urgent action for persons with disabilities (poverty, social protection, health coverage, violence against women, sexual and reproductive health, access to water and sanitation, resilience to disasters, birth registration</a:t>
            </a:r>
            <a:r>
              <a:rPr lang="en-US" dirty="0" smtClean="0">
                <a:solidFill>
                  <a:schemeClr val="accent3">
                    <a:lumMod val="75000"/>
                  </a:schemeClr>
                </a:solidFill>
              </a:rPr>
              <a:t>)</a:t>
            </a:r>
            <a:endParaRPr lang="en-US" dirty="0" smtClean="0">
              <a:solidFill>
                <a:schemeClr val="accent3">
                  <a:lumMod val="75000"/>
                </a:schemeClr>
              </a:solidFill>
            </a:endParaRPr>
          </a:p>
        </p:txBody>
      </p:sp>
    </p:spTree>
    <p:extLst>
      <p:ext uri="{BB962C8B-B14F-4D97-AF65-F5344CB8AC3E}">
        <p14:creationId xmlns:p14="http://schemas.microsoft.com/office/powerpoint/2010/main" val="1484351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Work to assist the </a:t>
            </a:r>
            <a:r>
              <a:rPr lang="en-US" sz="2000" dirty="0" err="1" smtClean="0">
                <a:solidFill>
                  <a:srgbClr val="FF6600"/>
                </a:solidFill>
              </a:rPr>
              <a:t>iaeg-sdg</a:t>
            </a:r>
            <a:r>
              <a:rPr lang="en-US" sz="2000" dirty="0" smtClean="0">
                <a:solidFill>
                  <a:srgbClr val="FF6600"/>
                </a:solidFill>
              </a:rPr>
              <a:t> (indicators)</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fontScale="92500"/>
          </a:bodyPr>
          <a:lstStyle/>
          <a:p>
            <a:pPr marL="285750" indent="-285750">
              <a:buClr>
                <a:srgbClr val="FF6600"/>
              </a:buClr>
              <a:buFont typeface="Wingdings" panose="05000000000000000000" pitchFamily="2" charset="2"/>
              <a:buChar char="q"/>
            </a:pPr>
            <a:r>
              <a:rPr lang="en-US" dirty="0" smtClean="0">
                <a:solidFill>
                  <a:schemeClr val="accent3">
                    <a:lumMod val="75000"/>
                  </a:schemeClr>
                </a:solidFill>
              </a:rPr>
              <a:t>Request from 2015 EGM on Disability and Development and the Inter-agency and Support Group (IASG) to CRPD (May 2015)</a:t>
            </a:r>
          </a:p>
          <a:p>
            <a:pPr marL="573786" lvl="3" indent="-285750">
              <a:buClr>
                <a:srgbClr val="FF6600"/>
              </a:buClr>
              <a:buFont typeface="Wingdings" panose="05000000000000000000" pitchFamily="2" charset="2"/>
              <a:buChar char="Ø"/>
            </a:pPr>
            <a:r>
              <a:rPr lang="en-US" dirty="0" smtClean="0">
                <a:solidFill>
                  <a:schemeClr val="accent3">
                    <a:lumMod val="75000"/>
                  </a:schemeClr>
                </a:solidFill>
              </a:rPr>
              <a:t>To compile feedback from the different partners on relevant disability indicators for the SDGs, to support work of IAEG-SDGs</a:t>
            </a:r>
          </a:p>
          <a:p>
            <a:pPr marL="285750" indent="-285750">
              <a:buClr>
                <a:srgbClr val="FF6600"/>
              </a:buClr>
              <a:buFont typeface="Wingdings" panose="05000000000000000000" pitchFamily="2" charset="2"/>
              <a:buChar char="q"/>
            </a:pPr>
            <a:r>
              <a:rPr lang="en-US" dirty="0" smtClean="0">
                <a:solidFill>
                  <a:schemeClr val="accent3">
                    <a:lumMod val="75000"/>
                  </a:schemeClr>
                </a:solidFill>
              </a:rPr>
              <a:t>Request from IAEG-SDGs Secretariat to present, at the 1</a:t>
            </a:r>
            <a:r>
              <a:rPr lang="en-US" baseline="30000" dirty="0" smtClean="0">
                <a:solidFill>
                  <a:schemeClr val="accent3">
                    <a:lumMod val="75000"/>
                  </a:schemeClr>
                </a:solidFill>
              </a:rPr>
              <a:t>st</a:t>
            </a:r>
            <a:r>
              <a:rPr lang="en-US" dirty="0" smtClean="0">
                <a:solidFill>
                  <a:schemeClr val="accent3">
                    <a:lumMod val="75000"/>
                  </a:schemeClr>
                </a:solidFill>
              </a:rPr>
              <a:t> meeting of this group, relevant indicators to monitor the SDGs (June 2015)</a:t>
            </a:r>
          </a:p>
          <a:p>
            <a:pPr marL="573786" lvl="3" indent="-285750">
              <a:buClr>
                <a:srgbClr val="FF6600"/>
              </a:buClr>
              <a:buFont typeface="Wingdings" panose="05000000000000000000" pitchFamily="2" charset="2"/>
              <a:buChar char="Ø"/>
            </a:pPr>
            <a:r>
              <a:rPr lang="en-US" dirty="0" smtClean="0">
                <a:solidFill>
                  <a:schemeClr val="accent3">
                    <a:lumMod val="75000"/>
                  </a:schemeClr>
                </a:solidFill>
              </a:rPr>
              <a:t>SCRPD coordinated with agencies part of the IASG to CRPD </a:t>
            </a:r>
            <a:endParaRPr lang="en-US" dirty="0">
              <a:solidFill>
                <a:schemeClr val="accent3">
                  <a:lumMod val="75000"/>
                </a:schemeClr>
              </a:solidFill>
            </a:endParaRPr>
          </a:p>
          <a:p>
            <a:pPr marL="116586" lvl="1" indent="-285750">
              <a:buClr>
                <a:srgbClr val="FF6600"/>
              </a:buClr>
              <a:buFont typeface="Wingdings" panose="05000000000000000000" pitchFamily="2" charset="2"/>
              <a:buChar char="q"/>
            </a:pPr>
            <a:r>
              <a:rPr lang="en-US" b="1" dirty="0" smtClean="0">
                <a:solidFill>
                  <a:schemeClr val="accent3">
                    <a:lumMod val="75000"/>
                  </a:schemeClr>
                </a:solidFill>
              </a:rPr>
              <a:t>Technical note on disability indicators for SDGs submitted to IAEG-SDGs (August 2015) </a:t>
            </a:r>
          </a:p>
          <a:p>
            <a:pPr marL="573786" lvl="3" indent="-285750">
              <a:buClr>
                <a:srgbClr val="FF6600"/>
              </a:buClr>
              <a:buFont typeface="Wingdings" panose="05000000000000000000" pitchFamily="2" charset="2"/>
              <a:buChar char="Ø"/>
            </a:pPr>
            <a:r>
              <a:rPr lang="en-US" dirty="0">
                <a:solidFill>
                  <a:schemeClr val="accent3">
                    <a:lumMod val="75000"/>
                  </a:schemeClr>
                </a:solidFill>
              </a:rPr>
              <a:t>In collaboration with </a:t>
            </a:r>
            <a:r>
              <a:rPr lang="en-US" dirty="0" smtClean="0">
                <a:solidFill>
                  <a:schemeClr val="accent3">
                    <a:lumMod val="75000"/>
                  </a:schemeClr>
                </a:solidFill>
              </a:rPr>
              <a:t>ILO</a:t>
            </a:r>
            <a:r>
              <a:rPr lang="en-US" dirty="0">
                <a:solidFill>
                  <a:schemeClr val="accent3">
                    <a:lumMod val="75000"/>
                  </a:schemeClr>
                </a:solidFill>
              </a:rPr>
              <a:t>, ITU, UNFPA, UN-Habitat, </a:t>
            </a:r>
            <a:r>
              <a:rPr lang="en-US" dirty="0" err="1" smtClean="0">
                <a:solidFill>
                  <a:schemeClr val="accent3">
                    <a:lumMod val="75000"/>
                  </a:schemeClr>
                </a:solidFill>
              </a:rPr>
              <a:t>Unicef</a:t>
            </a:r>
            <a:r>
              <a:rPr lang="en-US" dirty="0" smtClean="0">
                <a:solidFill>
                  <a:schemeClr val="accent3">
                    <a:lumMod val="75000"/>
                  </a:schemeClr>
                </a:solidFill>
              </a:rPr>
              <a:t>, WHO, UN </a:t>
            </a:r>
            <a:r>
              <a:rPr lang="en-US" dirty="0">
                <a:solidFill>
                  <a:schemeClr val="accent3">
                    <a:lumMod val="75000"/>
                  </a:schemeClr>
                </a:solidFill>
              </a:rPr>
              <a:t>Special Rapporteur on the Rights of Persons with Disabilities, Disabled People’s International, International Disability Alliance and International Disability and Development </a:t>
            </a:r>
            <a:r>
              <a:rPr lang="en-US" dirty="0" smtClean="0">
                <a:solidFill>
                  <a:schemeClr val="accent3">
                    <a:lumMod val="75000"/>
                  </a:schemeClr>
                </a:solidFill>
              </a:rPr>
              <a:t>Consortium</a:t>
            </a:r>
          </a:p>
          <a:p>
            <a:pPr marL="285750" indent="-285750">
              <a:buClr>
                <a:srgbClr val="FF6600"/>
              </a:buClr>
              <a:buFont typeface="Wingdings" panose="05000000000000000000" pitchFamily="2" charset="2"/>
              <a:buChar char="q"/>
            </a:pPr>
            <a:r>
              <a:rPr lang="en-US" dirty="0">
                <a:solidFill>
                  <a:schemeClr val="accent3">
                    <a:lumMod val="75000"/>
                  </a:schemeClr>
                </a:solidFill>
              </a:rPr>
              <a:t>Continuously being improved as new information is received from partners</a:t>
            </a:r>
          </a:p>
          <a:p>
            <a:pPr marL="573786" lvl="3" indent="-285750">
              <a:buClr>
                <a:srgbClr val="FF6600"/>
              </a:buClr>
              <a:buFont typeface="Wingdings" panose="05000000000000000000" pitchFamily="2" charset="2"/>
              <a:buChar char="Ø"/>
            </a:pPr>
            <a:r>
              <a:rPr lang="en-US" dirty="0">
                <a:solidFill>
                  <a:schemeClr val="accent3">
                    <a:lumMod val="75000"/>
                  </a:schemeClr>
                </a:solidFill>
              </a:rPr>
              <a:t>Revised version released Sep 2015 at event organized by Mission of Republic of </a:t>
            </a:r>
            <a:r>
              <a:rPr lang="en-US" dirty="0" smtClean="0">
                <a:solidFill>
                  <a:schemeClr val="accent3">
                    <a:lumMod val="75000"/>
                  </a:schemeClr>
                </a:solidFill>
              </a:rPr>
              <a:t>Korea</a:t>
            </a:r>
            <a:endParaRPr lang="en-US" dirty="0">
              <a:solidFill>
                <a:schemeClr val="accent3">
                  <a:lumMod val="75000"/>
                </a:schemeClr>
              </a:solidFill>
            </a:endParaRPr>
          </a:p>
        </p:txBody>
      </p:sp>
    </p:spTree>
    <p:extLst>
      <p:ext uri="{BB962C8B-B14F-4D97-AF65-F5344CB8AC3E}">
        <p14:creationId xmlns:p14="http://schemas.microsoft.com/office/powerpoint/2010/main" val="1194771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Technical note on disability indicators</a:t>
            </a:r>
            <a:r>
              <a:rPr lang="en-US" sz="2000" dirty="0">
                <a:solidFill>
                  <a:srgbClr val="FF6600"/>
                </a:solidFill>
              </a:rPr>
              <a:t> </a:t>
            </a:r>
            <a:r>
              <a:rPr lang="en-US" sz="2000" dirty="0" smtClean="0">
                <a:solidFill>
                  <a:srgbClr val="FF6600"/>
                </a:solidFill>
              </a:rPr>
              <a:t>for the </a:t>
            </a:r>
            <a:r>
              <a:rPr lang="en-US" sz="2000" dirty="0" err="1" smtClean="0">
                <a:solidFill>
                  <a:srgbClr val="FF6600"/>
                </a:solidFill>
              </a:rPr>
              <a:t>sdg</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a:bodyPr>
          <a:lstStyle/>
          <a:p>
            <a:pPr marL="285750" indent="-285750">
              <a:buClr>
                <a:srgbClr val="FF6600"/>
              </a:buClr>
              <a:buFont typeface="Wingdings" panose="05000000000000000000" pitchFamily="2" charset="2"/>
              <a:buChar char="q"/>
            </a:pPr>
            <a:r>
              <a:rPr lang="en-US" dirty="0" smtClean="0">
                <a:solidFill>
                  <a:schemeClr val="accent3">
                    <a:lumMod val="75000"/>
                  </a:schemeClr>
                </a:solidFill>
              </a:rPr>
              <a:t>Disaggregation by disability should be carried out wherever possible, but can constitute a burden for countries</a:t>
            </a:r>
          </a:p>
          <a:p>
            <a:pPr marL="116586" lvl="1" indent="-285750">
              <a:buClr>
                <a:srgbClr val="FF6600"/>
              </a:buClr>
              <a:buFont typeface="Wingdings" panose="05000000000000000000" pitchFamily="2" charset="2"/>
              <a:buChar char="q"/>
            </a:pPr>
            <a:r>
              <a:rPr lang="en-US" b="1" dirty="0" smtClean="0">
                <a:solidFill>
                  <a:schemeClr val="accent3">
                    <a:lumMod val="75000"/>
                  </a:schemeClr>
                </a:solidFill>
              </a:rPr>
              <a:t>Highlights key targets for disability indicators </a:t>
            </a:r>
          </a:p>
          <a:p>
            <a:pPr marL="573786" lvl="3" indent="-285750">
              <a:buClr>
                <a:srgbClr val="FF6600"/>
              </a:buClr>
              <a:buFont typeface="Wingdings" panose="05000000000000000000" pitchFamily="2" charset="2"/>
              <a:buChar char="Ø"/>
            </a:pPr>
            <a:r>
              <a:rPr lang="en-US" dirty="0" smtClean="0">
                <a:solidFill>
                  <a:srgbClr val="FF6600"/>
                </a:solidFill>
              </a:rPr>
              <a:t>7 targets that mention disability: education outcome (4.5); accessible schools (4.a); employment (8.5); inclusion and empowerment (10.2); accessible transport (11.2); accessible public spaces (11.7); data disaggregation (17.18)</a:t>
            </a:r>
          </a:p>
          <a:p>
            <a:pPr marL="802386" lvl="4" indent="-285750">
              <a:buClr>
                <a:srgbClr val="FF6600"/>
              </a:buClr>
            </a:pPr>
            <a:r>
              <a:rPr lang="en-US" sz="1400" dirty="0" smtClean="0">
                <a:solidFill>
                  <a:schemeClr val="accent3">
                    <a:lumMod val="75000"/>
                  </a:schemeClr>
                </a:solidFill>
              </a:rPr>
              <a:t>Some obtained by disaggregation, but not all (e.g. teachers with training on educating students with special needs; % public transportation vehicles which are accessible)</a:t>
            </a:r>
          </a:p>
          <a:p>
            <a:pPr marL="573786" lvl="3" indent="-285750">
              <a:buClr>
                <a:srgbClr val="FF6600"/>
              </a:buClr>
              <a:buFont typeface="Wingdings" panose="05000000000000000000" pitchFamily="2" charset="2"/>
              <a:buChar char="Ø"/>
            </a:pPr>
            <a:r>
              <a:rPr lang="en-US" dirty="0" smtClean="0">
                <a:solidFill>
                  <a:srgbClr val="FF6600"/>
                </a:solidFill>
              </a:rPr>
              <a:t>Areas that need </a:t>
            </a:r>
            <a:r>
              <a:rPr lang="en-US" dirty="0">
                <a:solidFill>
                  <a:srgbClr val="FF6600"/>
                </a:solidFill>
              </a:rPr>
              <a:t>urgent action: poverty, social protection, </a:t>
            </a:r>
            <a:r>
              <a:rPr lang="en-US" dirty="0" smtClean="0">
                <a:solidFill>
                  <a:srgbClr val="FF6600"/>
                </a:solidFill>
              </a:rPr>
              <a:t>child mortality, health </a:t>
            </a:r>
            <a:r>
              <a:rPr lang="en-US" dirty="0">
                <a:solidFill>
                  <a:srgbClr val="FF6600"/>
                </a:solidFill>
              </a:rPr>
              <a:t>coverage, violence against women, sexual and reproductive health, access to water and sanitation, resilience to disasters, birth </a:t>
            </a:r>
            <a:r>
              <a:rPr lang="en-US" dirty="0" smtClean="0">
                <a:solidFill>
                  <a:srgbClr val="FF6600"/>
                </a:solidFill>
              </a:rPr>
              <a:t>registration</a:t>
            </a:r>
          </a:p>
          <a:p>
            <a:pPr marL="285750" indent="-285750">
              <a:buClr>
                <a:srgbClr val="FF6600"/>
              </a:buClr>
              <a:buFont typeface="Wingdings" panose="05000000000000000000" pitchFamily="2" charset="2"/>
              <a:buChar char="q"/>
            </a:pPr>
            <a:r>
              <a:rPr lang="en-US" dirty="0" smtClean="0">
                <a:solidFill>
                  <a:schemeClr val="accent3">
                    <a:lumMod val="75000"/>
                  </a:schemeClr>
                </a:solidFill>
              </a:rPr>
              <a:t>25 indicators are being proposed (15 of which can be obtained by disaggregation in censuses/household surveys</a:t>
            </a:r>
            <a:r>
              <a:rPr lang="en-US" dirty="0" smtClean="0">
                <a:solidFill>
                  <a:schemeClr val="accent3">
                    <a:lumMod val="75000"/>
                  </a:schemeClr>
                </a:solidFill>
              </a:rPr>
              <a:t>)</a:t>
            </a:r>
            <a:endParaRPr lang="en-US" dirty="0">
              <a:solidFill>
                <a:schemeClr val="accent3">
                  <a:lumMod val="75000"/>
                </a:schemeClr>
              </a:solidFill>
            </a:endParaRPr>
          </a:p>
        </p:txBody>
      </p:sp>
    </p:spTree>
    <p:extLst>
      <p:ext uri="{BB962C8B-B14F-4D97-AF65-F5344CB8AC3E}">
        <p14:creationId xmlns:p14="http://schemas.microsoft.com/office/powerpoint/2010/main" val="3711211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TARGET 4.5 (EDUCATION)</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a:bodyPr>
          <a:lstStyle/>
          <a:p>
            <a:pPr marL="0" indent="0">
              <a:buClr>
                <a:srgbClr val="FF6600"/>
              </a:buClr>
            </a:pPr>
            <a:r>
              <a:rPr lang="en-US" dirty="0" smtClean="0">
                <a:solidFill>
                  <a:schemeClr val="accent3">
                    <a:lumMod val="75000"/>
                  </a:schemeClr>
                </a:solidFill>
              </a:rPr>
              <a:t>by </a:t>
            </a:r>
            <a:r>
              <a:rPr lang="en-US" dirty="0">
                <a:solidFill>
                  <a:schemeClr val="accent3">
                    <a:lumMod val="75000"/>
                  </a:schemeClr>
                </a:solidFill>
              </a:rPr>
              <a:t>2030, eliminate gender disparities in education and ensure equal access to all levels of education and vocational training for the vulnerable, </a:t>
            </a:r>
            <a:r>
              <a:rPr lang="en-US" dirty="0">
                <a:solidFill>
                  <a:srgbClr val="FF6600"/>
                </a:solidFill>
              </a:rPr>
              <a:t>including persons with disabilities</a:t>
            </a:r>
            <a:r>
              <a:rPr lang="en-US" dirty="0">
                <a:solidFill>
                  <a:schemeClr val="accent3">
                    <a:lumMod val="75000"/>
                  </a:schemeClr>
                </a:solidFill>
              </a:rPr>
              <a:t>, indigenous peoples, and children in vulnerable situations</a:t>
            </a:r>
          </a:p>
          <a:p>
            <a:pPr marL="285750" indent="-285750">
              <a:buClr>
                <a:srgbClr val="FF6600"/>
              </a:buClr>
              <a:buFont typeface="Wingdings" panose="05000000000000000000" pitchFamily="2" charset="2"/>
              <a:buChar char="q"/>
            </a:pPr>
            <a:r>
              <a:rPr lang="en-US" dirty="0" smtClean="0">
                <a:solidFill>
                  <a:schemeClr val="accent3">
                    <a:lumMod val="75000"/>
                  </a:schemeClr>
                </a:solidFill>
              </a:rPr>
              <a:t>disaggregate </a:t>
            </a:r>
            <a:r>
              <a:rPr lang="en-US" dirty="0">
                <a:solidFill>
                  <a:schemeClr val="accent3">
                    <a:lumMod val="75000"/>
                  </a:schemeClr>
                </a:solidFill>
              </a:rPr>
              <a:t>indicators for this target, as well as for other targets under SDG 4, for persons with/without </a:t>
            </a:r>
            <a:r>
              <a:rPr lang="en-US" dirty="0" smtClean="0">
                <a:solidFill>
                  <a:schemeClr val="accent3">
                    <a:lumMod val="75000"/>
                  </a:schemeClr>
                </a:solidFill>
              </a:rPr>
              <a:t>disabilities</a:t>
            </a:r>
            <a:endParaRPr lang="en-US" dirty="0">
              <a:solidFill>
                <a:schemeClr val="accent3">
                  <a:lumMod val="75000"/>
                </a:schemeClr>
              </a:solidFill>
            </a:endParaRPr>
          </a:p>
          <a:p>
            <a:pPr marL="285750" indent="-285750">
              <a:buClr>
                <a:srgbClr val="FF6600"/>
              </a:buClr>
              <a:buFont typeface="Wingdings" panose="05000000000000000000" pitchFamily="2" charset="2"/>
              <a:buChar char="q"/>
            </a:pPr>
            <a:r>
              <a:rPr lang="en-US" i="1" dirty="0" smtClean="0">
                <a:solidFill>
                  <a:schemeClr val="accent3">
                    <a:lumMod val="75000"/>
                  </a:schemeClr>
                </a:solidFill>
              </a:rPr>
              <a:t>Percentage </a:t>
            </a:r>
            <a:r>
              <a:rPr lang="en-US" i="1" dirty="0">
                <a:solidFill>
                  <a:schemeClr val="accent3">
                    <a:lumMod val="75000"/>
                  </a:schemeClr>
                </a:solidFill>
              </a:rPr>
              <a:t>of teachers in service who have received in-service training in the last 12 months to teach students with special educational </a:t>
            </a:r>
            <a:r>
              <a:rPr lang="en-US" i="1" dirty="0" smtClean="0">
                <a:solidFill>
                  <a:schemeClr val="accent3">
                    <a:lumMod val="75000"/>
                  </a:schemeClr>
                </a:solidFill>
              </a:rPr>
              <a:t>needs</a:t>
            </a:r>
            <a:endParaRPr lang="en-US" i="1" dirty="0">
              <a:solidFill>
                <a:schemeClr val="accent3">
                  <a:lumMod val="75000"/>
                </a:schemeClr>
              </a:solidFill>
            </a:endParaRPr>
          </a:p>
        </p:txBody>
      </p:sp>
    </p:spTree>
    <p:extLst>
      <p:ext uri="{BB962C8B-B14F-4D97-AF65-F5344CB8AC3E}">
        <p14:creationId xmlns:p14="http://schemas.microsoft.com/office/powerpoint/2010/main" val="2244912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TARGET 8.5 (EMPLOYMENT)</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a:bodyPr>
          <a:lstStyle/>
          <a:p>
            <a:pPr marL="0" indent="0">
              <a:buClr>
                <a:srgbClr val="FF6600"/>
              </a:buClr>
            </a:pPr>
            <a:r>
              <a:rPr lang="en-US" dirty="0">
                <a:solidFill>
                  <a:schemeClr val="accent3">
                    <a:lumMod val="75000"/>
                  </a:schemeClr>
                </a:solidFill>
              </a:rPr>
              <a:t>by 2030 achieve full and productive employment and decent work for all women and men, including for young people and </a:t>
            </a:r>
            <a:r>
              <a:rPr lang="en-US" dirty="0">
                <a:solidFill>
                  <a:srgbClr val="FF6600"/>
                </a:solidFill>
              </a:rPr>
              <a:t>persons with disabilities</a:t>
            </a:r>
            <a:r>
              <a:rPr lang="en-US" dirty="0">
                <a:solidFill>
                  <a:schemeClr val="accent3">
                    <a:lumMod val="75000"/>
                  </a:schemeClr>
                </a:solidFill>
              </a:rPr>
              <a:t>, and equal pay for work of equal value </a:t>
            </a:r>
          </a:p>
          <a:p>
            <a:pPr marL="285750" indent="-285750">
              <a:buClr>
                <a:srgbClr val="FF6600"/>
              </a:buClr>
              <a:buFont typeface="Wingdings" panose="05000000000000000000" pitchFamily="2" charset="2"/>
              <a:buChar char="q"/>
            </a:pPr>
            <a:r>
              <a:rPr lang="en-US" i="1" dirty="0" smtClean="0">
                <a:solidFill>
                  <a:schemeClr val="accent3">
                    <a:lumMod val="75000"/>
                  </a:schemeClr>
                </a:solidFill>
              </a:rPr>
              <a:t>Unemployment </a:t>
            </a:r>
            <a:r>
              <a:rPr lang="en-US" i="1" dirty="0">
                <a:solidFill>
                  <a:schemeClr val="accent3">
                    <a:lumMod val="75000"/>
                  </a:schemeClr>
                </a:solidFill>
              </a:rPr>
              <a:t>rate</a:t>
            </a:r>
            <a:r>
              <a:rPr lang="en-US" dirty="0">
                <a:solidFill>
                  <a:schemeClr val="accent3">
                    <a:lumMod val="75000"/>
                  </a:schemeClr>
                </a:solidFill>
              </a:rPr>
              <a:t>, disaggregated for persons with/without </a:t>
            </a:r>
            <a:r>
              <a:rPr lang="en-US" dirty="0" smtClean="0">
                <a:solidFill>
                  <a:schemeClr val="accent3">
                    <a:lumMod val="75000"/>
                  </a:schemeClr>
                </a:solidFill>
              </a:rPr>
              <a:t>disabilities</a:t>
            </a:r>
            <a:endParaRPr lang="en-US" dirty="0">
              <a:solidFill>
                <a:schemeClr val="accent3">
                  <a:lumMod val="75000"/>
                </a:schemeClr>
              </a:solidFill>
            </a:endParaRPr>
          </a:p>
        </p:txBody>
      </p:sp>
    </p:spTree>
    <p:extLst>
      <p:ext uri="{BB962C8B-B14F-4D97-AF65-F5344CB8AC3E}">
        <p14:creationId xmlns:p14="http://schemas.microsoft.com/office/powerpoint/2010/main" val="3088315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TARGET 4.A, 11.2, 11.7 (ACCESSIBILITY)</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fontScale="92500" lnSpcReduction="20000"/>
          </a:bodyPr>
          <a:lstStyle/>
          <a:p>
            <a:pPr marL="0" indent="0">
              <a:buClr>
                <a:srgbClr val="FF6600"/>
              </a:buClr>
            </a:pPr>
            <a:r>
              <a:rPr lang="en-US" dirty="0" smtClean="0">
                <a:solidFill>
                  <a:schemeClr val="accent3">
                    <a:lumMod val="75000"/>
                  </a:schemeClr>
                </a:solidFill>
              </a:rPr>
              <a:t>4.a build and upgrade </a:t>
            </a:r>
            <a:r>
              <a:rPr lang="en-US" dirty="0" smtClean="0">
                <a:solidFill>
                  <a:srgbClr val="FF6600"/>
                </a:solidFill>
              </a:rPr>
              <a:t>education facilities </a:t>
            </a:r>
            <a:r>
              <a:rPr lang="en-US" dirty="0" smtClean="0">
                <a:solidFill>
                  <a:schemeClr val="accent3">
                    <a:lumMod val="75000"/>
                  </a:schemeClr>
                </a:solidFill>
              </a:rPr>
              <a:t>which are disability sensitive (…)</a:t>
            </a:r>
            <a:endParaRPr lang="en-US" dirty="0">
              <a:solidFill>
                <a:schemeClr val="accent3">
                  <a:lumMod val="75000"/>
                </a:schemeClr>
              </a:solidFill>
            </a:endParaRPr>
          </a:p>
          <a:p>
            <a:pPr marL="285750" indent="-285750">
              <a:buClr>
                <a:srgbClr val="FF6600"/>
              </a:buClr>
              <a:buFont typeface="Wingdings" panose="05000000000000000000" pitchFamily="2" charset="2"/>
              <a:buChar char="q"/>
            </a:pPr>
            <a:r>
              <a:rPr lang="en-US" i="1" dirty="0">
                <a:solidFill>
                  <a:schemeClr val="accent3">
                    <a:lumMod val="75000"/>
                  </a:schemeClr>
                </a:solidFill>
              </a:rPr>
              <a:t>Percentage of </a:t>
            </a:r>
            <a:r>
              <a:rPr lang="en-US" i="1" dirty="0" smtClean="0">
                <a:solidFill>
                  <a:schemeClr val="accent3">
                    <a:lumMod val="75000"/>
                  </a:schemeClr>
                </a:solidFill>
              </a:rPr>
              <a:t>schools </a:t>
            </a:r>
            <a:r>
              <a:rPr lang="en-US" i="1" dirty="0">
                <a:solidFill>
                  <a:schemeClr val="accent3">
                    <a:lumMod val="75000"/>
                  </a:schemeClr>
                </a:solidFill>
              </a:rPr>
              <a:t>with adapted infrastructure and materials for students with disabilities</a:t>
            </a:r>
            <a:endParaRPr lang="en-US" dirty="0" smtClean="0">
              <a:solidFill>
                <a:schemeClr val="accent3">
                  <a:lumMod val="75000"/>
                </a:schemeClr>
              </a:solidFill>
            </a:endParaRPr>
          </a:p>
          <a:p>
            <a:pPr marL="285750" indent="-285750">
              <a:buClr>
                <a:srgbClr val="FF6600"/>
              </a:buClr>
              <a:buFont typeface="Wingdings" panose="05000000000000000000" pitchFamily="2" charset="2"/>
              <a:buChar char="q"/>
            </a:pPr>
            <a:endParaRPr lang="en-US" dirty="0">
              <a:solidFill>
                <a:schemeClr val="accent3">
                  <a:lumMod val="75000"/>
                </a:schemeClr>
              </a:solidFill>
            </a:endParaRPr>
          </a:p>
          <a:p>
            <a:pPr marL="0" indent="0">
              <a:buClr>
                <a:srgbClr val="FF6600"/>
              </a:buClr>
            </a:pPr>
            <a:r>
              <a:rPr lang="en-US" dirty="0" smtClean="0">
                <a:solidFill>
                  <a:schemeClr val="accent3">
                    <a:lumMod val="75000"/>
                  </a:schemeClr>
                </a:solidFill>
              </a:rPr>
              <a:t>11.2 provide </a:t>
            </a:r>
            <a:r>
              <a:rPr lang="en-US" dirty="0">
                <a:solidFill>
                  <a:schemeClr val="accent3">
                    <a:lumMod val="75000"/>
                  </a:schemeClr>
                </a:solidFill>
              </a:rPr>
              <a:t>access to safe, affordable, accessible and sustainable </a:t>
            </a:r>
            <a:r>
              <a:rPr lang="en-US" dirty="0">
                <a:solidFill>
                  <a:srgbClr val="FF6600"/>
                </a:solidFill>
              </a:rPr>
              <a:t>transport </a:t>
            </a:r>
            <a:r>
              <a:rPr lang="en-US" dirty="0">
                <a:solidFill>
                  <a:schemeClr val="accent3">
                    <a:lumMod val="75000"/>
                  </a:schemeClr>
                </a:solidFill>
              </a:rPr>
              <a:t>systems for </a:t>
            </a:r>
            <a:r>
              <a:rPr lang="en-US" dirty="0" smtClean="0">
                <a:solidFill>
                  <a:schemeClr val="accent3">
                    <a:lumMod val="75000"/>
                  </a:schemeClr>
                </a:solidFill>
              </a:rPr>
              <a:t>all (...) with </a:t>
            </a:r>
            <a:r>
              <a:rPr lang="en-US" dirty="0">
                <a:solidFill>
                  <a:schemeClr val="accent3">
                    <a:lumMod val="75000"/>
                  </a:schemeClr>
                </a:solidFill>
              </a:rPr>
              <a:t>special attention to the needs of </a:t>
            </a:r>
            <a:r>
              <a:rPr lang="en-US" dirty="0" smtClean="0">
                <a:solidFill>
                  <a:schemeClr val="accent3">
                    <a:lumMod val="75000"/>
                  </a:schemeClr>
                </a:solidFill>
              </a:rPr>
              <a:t>persons </a:t>
            </a:r>
            <a:r>
              <a:rPr lang="en-US" dirty="0">
                <a:solidFill>
                  <a:schemeClr val="accent3">
                    <a:lumMod val="75000"/>
                  </a:schemeClr>
                </a:solidFill>
              </a:rPr>
              <a:t>with </a:t>
            </a:r>
            <a:r>
              <a:rPr lang="en-US" dirty="0" smtClean="0">
                <a:solidFill>
                  <a:schemeClr val="accent3">
                    <a:lumMod val="75000"/>
                  </a:schemeClr>
                </a:solidFill>
              </a:rPr>
              <a:t>disabilities (…)</a:t>
            </a:r>
            <a:endParaRPr lang="en-US" dirty="0">
              <a:solidFill>
                <a:schemeClr val="accent3">
                  <a:lumMod val="75000"/>
                </a:schemeClr>
              </a:solidFill>
            </a:endParaRPr>
          </a:p>
          <a:p>
            <a:pPr marL="285750" indent="-285750">
              <a:buClr>
                <a:srgbClr val="FF6600"/>
              </a:buClr>
              <a:buFont typeface="Wingdings" panose="05000000000000000000" pitchFamily="2" charset="2"/>
              <a:buChar char="q"/>
            </a:pPr>
            <a:r>
              <a:rPr lang="en-US" i="1" dirty="0">
                <a:solidFill>
                  <a:schemeClr val="accent3">
                    <a:lumMod val="75000"/>
                  </a:schemeClr>
                </a:solidFill>
              </a:rPr>
              <a:t>Percentage of public transport vehicles meeting the minimum national standards for accessibility by persons with disabilities</a:t>
            </a:r>
            <a:endParaRPr lang="en-US" i="1" dirty="0" smtClean="0">
              <a:solidFill>
                <a:schemeClr val="accent3">
                  <a:lumMod val="75000"/>
                </a:schemeClr>
              </a:solidFill>
            </a:endParaRPr>
          </a:p>
          <a:p>
            <a:pPr marL="285750" indent="-285750">
              <a:buClr>
                <a:srgbClr val="FF6600"/>
              </a:buClr>
              <a:buFont typeface="Wingdings" panose="05000000000000000000" pitchFamily="2" charset="2"/>
              <a:buChar char="q"/>
            </a:pPr>
            <a:endParaRPr lang="en-US" dirty="0">
              <a:solidFill>
                <a:schemeClr val="accent3">
                  <a:lumMod val="75000"/>
                </a:schemeClr>
              </a:solidFill>
            </a:endParaRPr>
          </a:p>
          <a:p>
            <a:pPr marL="0" indent="0">
              <a:buClr>
                <a:srgbClr val="FF6600"/>
              </a:buClr>
            </a:pPr>
            <a:r>
              <a:rPr lang="en-US" dirty="0">
                <a:solidFill>
                  <a:schemeClr val="accent3">
                    <a:lumMod val="75000"/>
                  </a:schemeClr>
                </a:solidFill>
              </a:rPr>
              <a:t>11.7 provide universal access to safe, inclusive and </a:t>
            </a:r>
            <a:r>
              <a:rPr lang="en-US" dirty="0">
                <a:solidFill>
                  <a:srgbClr val="FF6600"/>
                </a:solidFill>
              </a:rPr>
              <a:t>accessible, green and public spaces</a:t>
            </a:r>
            <a:r>
              <a:rPr lang="en-US" dirty="0">
                <a:solidFill>
                  <a:schemeClr val="accent3">
                    <a:lumMod val="75000"/>
                  </a:schemeClr>
                </a:solidFill>
              </a:rPr>
              <a:t>, particularly for </a:t>
            </a:r>
            <a:r>
              <a:rPr lang="en-US" dirty="0" smtClean="0">
                <a:solidFill>
                  <a:schemeClr val="accent3">
                    <a:lumMod val="75000"/>
                  </a:schemeClr>
                </a:solidFill>
              </a:rPr>
              <a:t>(…) persons </a:t>
            </a:r>
            <a:r>
              <a:rPr lang="en-US" dirty="0">
                <a:solidFill>
                  <a:schemeClr val="accent3">
                    <a:lumMod val="75000"/>
                  </a:schemeClr>
                </a:solidFill>
              </a:rPr>
              <a:t>with disabilities</a:t>
            </a:r>
          </a:p>
          <a:p>
            <a:pPr marL="285750" indent="-285750">
              <a:buClr>
                <a:srgbClr val="FF6600"/>
              </a:buClr>
              <a:buFont typeface="Wingdings" panose="05000000000000000000" pitchFamily="2" charset="2"/>
              <a:buChar char="q"/>
            </a:pPr>
            <a:r>
              <a:rPr lang="en-US" i="1" dirty="0">
                <a:solidFill>
                  <a:schemeClr val="accent3">
                    <a:lumMod val="75000"/>
                  </a:schemeClr>
                </a:solidFill>
              </a:rPr>
              <a:t>Percentage of public buildings meeting the ISO 21542:2011 standards on accessibility and usability of the built environment  </a:t>
            </a:r>
          </a:p>
          <a:p>
            <a:pPr marL="285750" indent="-285750">
              <a:buClr>
                <a:srgbClr val="FF6600"/>
              </a:buClr>
              <a:buFont typeface="Wingdings" panose="05000000000000000000" pitchFamily="2" charset="2"/>
              <a:buChar char="q"/>
            </a:pPr>
            <a:r>
              <a:rPr lang="en-US" i="1" dirty="0" smtClean="0">
                <a:solidFill>
                  <a:schemeClr val="accent3">
                    <a:lumMod val="75000"/>
                  </a:schemeClr>
                </a:solidFill>
              </a:rPr>
              <a:t>Percentage </a:t>
            </a:r>
            <a:r>
              <a:rPr lang="en-US" i="1" dirty="0">
                <a:solidFill>
                  <a:schemeClr val="accent3">
                    <a:lumMod val="75000"/>
                  </a:schemeClr>
                </a:solidFill>
              </a:rPr>
              <a:t>of public green spaces (parks and recreational facilities) meeting the minimum national standards for accessibility by persons with </a:t>
            </a:r>
            <a:r>
              <a:rPr lang="en-US" i="1" dirty="0" smtClean="0">
                <a:solidFill>
                  <a:schemeClr val="accent3">
                    <a:lumMod val="75000"/>
                  </a:schemeClr>
                </a:solidFill>
              </a:rPr>
              <a:t>disabilities</a:t>
            </a:r>
            <a:endParaRPr lang="en-US" i="1" dirty="0">
              <a:solidFill>
                <a:schemeClr val="accent3">
                  <a:lumMod val="75000"/>
                </a:schemeClr>
              </a:solidFill>
            </a:endParaRPr>
          </a:p>
        </p:txBody>
      </p:sp>
    </p:spTree>
    <p:extLst>
      <p:ext uri="{BB962C8B-B14F-4D97-AF65-F5344CB8AC3E}">
        <p14:creationId xmlns:p14="http://schemas.microsoft.com/office/powerpoint/2010/main" val="1309338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TARGET 10.2 (inclusion)</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lnSpcReduction="10000"/>
          </a:bodyPr>
          <a:lstStyle/>
          <a:p>
            <a:pPr marL="0" indent="0">
              <a:buClr>
                <a:srgbClr val="FF6600"/>
              </a:buClr>
            </a:pPr>
            <a:r>
              <a:rPr lang="en-US" dirty="0" smtClean="0">
                <a:solidFill>
                  <a:schemeClr val="accent3">
                    <a:lumMod val="75000"/>
                  </a:schemeClr>
                </a:solidFill>
              </a:rPr>
              <a:t>by </a:t>
            </a:r>
            <a:r>
              <a:rPr lang="en-US" dirty="0">
                <a:solidFill>
                  <a:schemeClr val="accent3">
                    <a:lumMod val="75000"/>
                  </a:schemeClr>
                </a:solidFill>
              </a:rPr>
              <a:t>2030 empower and promote the social, economic and political inclusion of all irrespective of age, sex, </a:t>
            </a:r>
            <a:r>
              <a:rPr lang="en-US" dirty="0">
                <a:solidFill>
                  <a:srgbClr val="FF6600"/>
                </a:solidFill>
              </a:rPr>
              <a:t>disability</a:t>
            </a:r>
            <a:r>
              <a:rPr lang="en-US" dirty="0">
                <a:solidFill>
                  <a:schemeClr val="accent3">
                    <a:lumMod val="75000"/>
                  </a:schemeClr>
                </a:solidFill>
              </a:rPr>
              <a:t>, race, ethnicity, origin, religion or economic or other status</a:t>
            </a:r>
          </a:p>
          <a:p>
            <a:pPr marL="285750" indent="-285750">
              <a:buClr>
                <a:srgbClr val="FF6600"/>
              </a:buClr>
              <a:buFont typeface="Wingdings" panose="05000000000000000000" pitchFamily="2" charset="2"/>
              <a:buChar char="q"/>
            </a:pPr>
            <a:r>
              <a:rPr lang="en-US" dirty="0">
                <a:solidFill>
                  <a:schemeClr val="accent3">
                    <a:lumMod val="75000"/>
                  </a:schemeClr>
                </a:solidFill>
              </a:rPr>
              <a:t>disability indicators/disaggregation in the SDGs which cover social and economic aspects</a:t>
            </a:r>
          </a:p>
          <a:p>
            <a:pPr marL="285750" indent="-285750">
              <a:buClr>
                <a:srgbClr val="FF6600"/>
              </a:buClr>
              <a:buFont typeface="Wingdings" panose="05000000000000000000" pitchFamily="2" charset="2"/>
              <a:buChar char="q"/>
            </a:pPr>
            <a:r>
              <a:rPr lang="en-US" i="1" dirty="0" smtClean="0">
                <a:solidFill>
                  <a:schemeClr val="accent3">
                    <a:lumMod val="75000"/>
                  </a:schemeClr>
                </a:solidFill>
              </a:rPr>
              <a:t>Percentage </a:t>
            </a:r>
            <a:r>
              <a:rPr lang="en-US" i="1" dirty="0">
                <a:solidFill>
                  <a:schemeClr val="accent3">
                    <a:lumMod val="75000"/>
                  </a:schemeClr>
                </a:solidFill>
              </a:rPr>
              <a:t>of </a:t>
            </a:r>
            <a:r>
              <a:rPr lang="en-US" i="1" dirty="0">
                <a:solidFill>
                  <a:srgbClr val="FF6600"/>
                </a:solidFill>
              </a:rPr>
              <a:t>positions in public institutions </a:t>
            </a:r>
            <a:r>
              <a:rPr lang="en-US" i="1" dirty="0">
                <a:solidFill>
                  <a:schemeClr val="accent3">
                    <a:lumMod val="75000"/>
                  </a:schemeClr>
                </a:solidFill>
              </a:rPr>
              <a:t>(national and local legislatures, public service, and judiciary) held by persons with disabilities </a:t>
            </a:r>
          </a:p>
          <a:p>
            <a:pPr marL="285750" indent="-285750">
              <a:buClr>
                <a:srgbClr val="FF6600"/>
              </a:buClr>
              <a:buFont typeface="Wingdings" panose="05000000000000000000" pitchFamily="2" charset="2"/>
              <a:buChar char="q"/>
            </a:pPr>
            <a:r>
              <a:rPr lang="en-US" i="1" dirty="0" smtClean="0">
                <a:solidFill>
                  <a:srgbClr val="FF6600"/>
                </a:solidFill>
              </a:rPr>
              <a:t>Voting </a:t>
            </a:r>
            <a:r>
              <a:rPr lang="en-US" i="1" dirty="0">
                <a:solidFill>
                  <a:srgbClr val="FF6600"/>
                </a:solidFill>
              </a:rPr>
              <a:t>turnout </a:t>
            </a:r>
            <a:r>
              <a:rPr lang="en-US" i="1" dirty="0">
                <a:solidFill>
                  <a:schemeClr val="accent3">
                    <a:lumMod val="75000"/>
                  </a:schemeClr>
                </a:solidFill>
              </a:rPr>
              <a:t>as a share of voting-age population disaggregated by disability6 </a:t>
            </a:r>
          </a:p>
          <a:p>
            <a:pPr marL="285750" indent="-285750">
              <a:buClr>
                <a:srgbClr val="FF6600"/>
              </a:buClr>
              <a:buFont typeface="Wingdings" panose="05000000000000000000" pitchFamily="2" charset="2"/>
              <a:buChar char="q"/>
            </a:pPr>
            <a:r>
              <a:rPr lang="en-US" i="1" dirty="0" smtClean="0">
                <a:solidFill>
                  <a:schemeClr val="accent3">
                    <a:lumMod val="75000"/>
                  </a:schemeClr>
                </a:solidFill>
              </a:rPr>
              <a:t>Percentage </a:t>
            </a:r>
            <a:r>
              <a:rPr lang="en-US" i="1" dirty="0">
                <a:solidFill>
                  <a:schemeClr val="accent3">
                    <a:lumMod val="75000"/>
                  </a:schemeClr>
                </a:solidFill>
              </a:rPr>
              <a:t>of </a:t>
            </a:r>
            <a:r>
              <a:rPr lang="en-US" i="1" dirty="0">
                <a:solidFill>
                  <a:srgbClr val="FF6600"/>
                </a:solidFill>
              </a:rPr>
              <a:t>government websites </a:t>
            </a:r>
            <a:r>
              <a:rPr lang="en-US" i="1" dirty="0">
                <a:solidFill>
                  <a:schemeClr val="accent3">
                    <a:lumMod val="75000"/>
                  </a:schemeClr>
                </a:solidFill>
              </a:rPr>
              <a:t>which meet the ISO/IEC 40500:2012 of accessibility for Web content  </a:t>
            </a:r>
          </a:p>
          <a:p>
            <a:pPr marL="285750" indent="-285750">
              <a:buClr>
                <a:srgbClr val="FF6600"/>
              </a:buClr>
              <a:buFont typeface="Wingdings" panose="05000000000000000000" pitchFamily="2" charset="2"/>
              <a:buChar char="q"/>
            </a:pPr>
            <a:r>
              <a:rPr lang="en-US" i="1" dirty="0" smtClean="0">
                <a:solidFill>
                  <a:schemeClr val="accent3">
                    <a:lumMod val="75000"/>
                  </a:schemeClr>
                </a:solidFill>
              </a:rPr>
              <a:t>Percentage </a:t>
            </a:r>
            <a:r>
              <a:rPr lang="en-US" i="1" dirty="0">
                <a:solidFill>
                  <a:schemeClr val="accent3">
                    <a:lumMod val="75000"/>
                  </a:schemeClr>
                </a:solidFill>
              </a:rPr>
              <a:t>of population owning a </a:t>
            </a:r>
            <a:r>
              <a:rPr lang="en-US" i="1" dirty="0">
                <a:solidFill>
                  <a:srgbClr val="FF6600"/>
                </a:solidFill>
              </a:rPr>
              <a:t>mobile phone</a:t>
            </a:r>
            <a:r>
              <a:rPr lang="en-US" i="1" dirty="0">
                <a:solidFill>
                  <a:schemeClr val="accent3">
                    <a:lumMod val="75000"/>
                  </a:schemeClr>
                </a:solidFill>
              </a:rPr>
              <a:t>, disaggregated for persons with/without disabilities </a:t>
            </a:r>
          </a:p>
          <a:p>
            <a:pPr marL="285750" indent="-285750">
              <a:buClr>
                <a:srgbClr val="FF6600"/>
              </a:buClr>
              <a:buFont typeface="Wingdings" panose="05000000000000000000" pitchFamily="2" charset="2"/>
              <a:buChar char="q"/>
            </a:pPr>
            <a:r>
              <a:rPr lang="en-US" i="1" dirty="0" smtClean="0">
                <a:solidFill>
                  <a:schemeClr val="accent3">
                    <a:lumMod val="75000"/>
                  </a:schemeClr>
                </a:solidFill>
              </a:rPr>
              <a:t>Percentage </a:t>
            </a:r>
            <a:r>
              <a:rPr lang="en-US" i="1" dirty="0">
                <a:solidFill>
                  <a:schemeClr val="accent3">
                    <a:lumMod val="75000"/>
                  </a:schemeClr>
                </a:solidFill>
              </a:rPr>
              <a:t>of population with disabilities with </a:t>
            </a:r>
            <a:r>
              <a:rPr lang="en-US" i="1" dirty="0">
                <a:solidFill>
                  <a:srgbClr val="FF6600"/>
                </a:solidFill>
              </a:rPr>
              <a:t>internet access</a:t>
            </a:r>
            <a:r>
              <a:rPr lang="en-US" i="1" dirty="0">
                <a:solidFill>
                  <a:schemeClr val="accent3">
                    <a:lumMod val="75000"/>
                  </a:schemeClr>
                </a:solidFill>
              </a:rPr>
              <a:t>, disaggregated for persons with/without </a:t>
            </a:r>
            <a:r>
              <a:rPr lang="en-US" i="1" dirty="0" smtClean="0">
                <a:solidFill>
                  <a:schemeClr val="accent3">
                    <a:lumMod val="75000"/>
                  </a:schemeClr>
                </a:solidFill>
              </a:rPr>
              <a:t>disabilities</a:t>
            </a:r>
            <a:endParaRPr lang="en-US" dirty="0">
              <a:solidFill>
                <a:schemeClr val="accent3">
                  <a:lumMod val="75000"/>
                </a:schemeClr>
              </a:solidFill>
            </a:endParaRPr>
          </a:p>
        </p:txBody>
      </p:sp>
    </p:spTree>
    <p:extLst>
      <p:ext uri="{BB962C8B-B14F-4D97-AF65-F5344CB8AC3E}">
        <p14:creationId xmlns:p14="http://schemas.microsoft.com/office/powerpoint/2010/main" val="5680598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551</TotalTime>
  <Words>1018</Words>
  <Application>Microsoft Office PowerPoint</Application>
  <PresentationFormat>On-screen Show (4:3)</PresentationFormat>
  <Paragraphs>91</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Franklin Gothic Book</vt:lpstr>
      <vt:lpstr>Franklin Gothic Medium</vt:lpstr>
      <vt:lpstr>Tunga</vt:lpstr>
      <vt:lpstr>Wingdings</vt:lpstr>
      <vt:lpstr>Angles</vt:lpstr>
      <vt:lpstr>Disability indicators for the sdg</vt:lpstr>
      <vt:lpstr>content</vt:lpstr>
      <vt:lpstr>Disability and the sdg</vt:lpstr>
      <vt:lpstr>Work to assist the iaeg-sdg (indicators)</vt:lpstr>
      <vt:lpstr>Technical note on disability indicators for the sdg</vt:lpstr>
      <vt:lpstr>TARGET 4.5 (EDUCATION)</vt:lpstr>
      <vt:lpstr>TARGET 8.5 (EMPLOYMENT)</vt:lpstr>
      <vt:lpstr>TARGET 4.A, 11.2, 11.7 (ACCESSIBILITY)</vt:lpstr>
      <vt:lpstr>TARGET 10.2 (inclusion)</vt:lpstr>
      <vt:lpstr>TARGET 17.18 (data disaggregation)</vt:lpstr>
      <vt:lpstr>Other TARGETs</vt:lpstr>
      <vt:lpstr>Other TARGETs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dc:creator>
  <cp:lastModifiedBy>Golden, Cordell (CDC/OPHSS/NCHS)</cp:lastModifiedBy>
  <cp:revision>96</cp:revision>
  <dcterms:created xsi:type="dcterms:W3CDTF">2015-05-31T18:46:35Z</dcterms:created>
  <dcterms:modified xsi:type="dcterms:W3CDTF">2015-12-15T17:10:23Z</dcterms:modified>
</cp:coreProperties>
</file>