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5" r:id="rId1"/>
    <p:sldMasterId id="2147484086" r:id="rId2"/>
    <p:sldMasterId id="2147484098" r:id="rId3"/>
  </p:sldMasterIdLst>
  <p:notesMasterIdLst>
    <p:notesMasterId r:id="rId18"/>
  </p:notesMasterIdLst>
  <p:handoutMasterIdLst>
    <p:handoutMasterId r:id="rId19"/>
  </p:handoutMasterIdLst>
  <p:sldIdLst>
    <p:sldId id="532" r:id="rId4"/>
    <p:sldId id="601" r:id="rId5"/>
    <p:sldId id="556" r:id="rId6"/>
    <p:sldId id="589" r:id="rId7"/>
    <p:sldId id="590" r:id="rId8"/>
    <p:sldId id="591" r:id="rId9"/>
    <p:sldId id="593" r:id="rId10"/>
    <p:sldId id="592" r:id="rId11"/>
    <p:sldId id="597" r:id="rId12"/>
    <p:sldId id="598" r:id="rId13"/>
    <p:sldId id="599" r:id="rId14"/>
    <p:sldId id="580" r:id="rId15"/>
    <p:sldId id="596" r:id="rId16"/>
    <p:sldId id="530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AC4"/>
    <a:srgbClr val="99CCFF"/>
    <a:srgbClr val="FFFF66"/>
    <a:srgbClr val="39BC8A"/>
    <a:srgbClr val="4C4B43"/>
    <a:srgbClr val="91CF50"/>
    <a:srgbClr val="FFCC99"/>
    <a:srgbClr val="6CAE3F"/>
    <a:srgbClr val="FF6600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74" autoAdjust="0"/>
  </p:normalViewPr>
  <p:slideViewPr>
    <p:cSldViewPr snapToGrid="0" snapToObjects="1">
      <p:cViewPr varScale="1">
        <p:scale>
          <a:sx n="66" d="100"/>
          <a:sy n="66" d="100"/>
        </p:scale>
        <p:origin x="48" y="254"/>
      </p:cViewPr>
      <p:guideLst>
        <p:guide orient="horz" pos="2162"/>
        <p:guide pos="2921"/>
      </p:guideLst>
    </p:cSldViewPr>
  </p:slideViewPr>
  <p:outlineViewPr>
    <p:cViewPr>
      <p:scale>
        <a:sx n="33" d="100"/>
        <a:sy n="33" d="100"/>
      </p:scale>
      <p:origin x="0" y="-146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28188702989475E-2"/>
          <c:y val="2.484152635442332E-2"/>
          <c:w val="0.85091230117522332"/>
          <c:h val="0.89053155531782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7.0000000000000001E-3</c:v>
                </c:pt>
                <c:pt idx="1">
                  <c:v>7.0000000000000007E-2</c:v>
                </c:pt>
                <c:pt idx="2">
                  <c:v>0.15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7805560"/>
        <c:axId val="347805952"/>
      </c:barChart>
      <c:catAx>
        <c:axId val="347805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7805952"/>
        <c:crosses val="autoZero"/>
        <c:auto val="1"/>
        <c:lblAlgn val="ctr"/>
        <c:lblOffset val="100"/>
        <c:noMultiLvlLbl val="0"/>
      </c:catAx>
      <c:valAx>
        <c:axId val="347805952"/>
        <c:scaling>
          <c:orientation val="minMax"/>
          <c:max val="0.2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4780556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domains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&lt;50 years</c:v>
                </c:pt>
                <c:pt idx="4">
                  <c:v>50 + years</c:v>
                </c:pt>
                <c:pt idx="5">
                  <c:v>Tertiary centre</c:v>
                </c:pt>
                <c:pt idx="6">
                  <c:v>Primary centre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 formatCode="0%">
                  <c:v>0.15</c:v>
                </c:pt>
                <c:pt idx="1">
                  <c:v>0.129</c:v>
                </c:pt>
                <c:pt idx="2">
                  <c:v>0.16900000000000001</c:v>
                </c:pt>
                <c:pt idx="3">
                  <c:v>9.2999999999999999E-2</c:v>
                </c:pt>
                <c:pt idx="4">
                  <c:v>0.22700000000000001</c:v>
                </c:pt>
                <c:pt idx="5" formatCode="0%">
                  <c:v>0.05</c:v>
                </c:pt>
                <c:pt idx="6" formatCode="0%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domains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  <c:pt idx="3">
                  <c:v>&lt;50 years</c:v>
                </c:pt>
                <c:pt idx="4">
                  <c:v>50 + years</c:v>
                </c:pt>
                <c:pt idx="5">
                  <c:v>Tertiary centre</c:v>
                </c:pt>
                <c:pt idx="6">
                  <c:v>Primary centre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0.14979999999999999</c:v>
                </c:pt>
                <c:pt idx="1">
                  <c:v>0.129</c:v>
                </c:pt>
                <c:pt idx="2">
                  <c:v>0.16800000000000001</c:v>
                </c:pt>
                <c:pt idx="3">
                  <c:v>9.1999999999999998E-2</c:v>
                </c:pt>
                <c:pt idx="4">
                  <c:v>0.22600000000000001</c:v>
                </c:pt>
                <c:pt idx="5">
                  <c:v>4.7E-2</c:v>
                </c:pt>
                <c:pt idx="6">
                  <c:v>0.29899999999999999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806736"/>
        <c:axId val="347807128"/>
      </c:barChart>
      <c:catAx>
        <c:axId val="34780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7807128"/>
        <c:crosses val="autoZero"/>
        <c:auto val="1"/>
        <c:lblAlgn val="ctr"/>
        <c:lblOffset val="100"/>
        <c:noMultiLvlLbl val="0"/>
      </c:catAx>
      <c:valAx>
        <c:axId val="347807128"/>
        <c:scaling>
          <c:orientation val="minMax"/>
          <c:max val="0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7806736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8BBE22A-AD80-4CC3-80F1-BAC0DBCA5902}" type="datetime1">
              <a:rPr lang="en-US"/>
              <a:pPr>
                <a:defRPr/>
              </a:pPr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E36D037-C2F4-4C58-8060-2609E176F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6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B7365B-B695-4022-BCDE-F360938BAB4A}" type="datetime1">
              <a:rPr lang="en-US"/>
              <a:pPr>
                <a:defRPr/>
              </a:pPr>
              <a:t>12/16/2015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93FB4B5-05EC-439F-940F-3484BE1C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9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902BD-15EF-4563-86CB-0F6C8BBBBE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4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2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3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FB4B5-05EC-439F-940F-3484BE1CA9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2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4884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9028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7021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334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95275"/>
            <a:ext cx="2136775" cy="597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95275"/>
            <a:ext cx="6262687" cy="5970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925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1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4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2293938"/>
            <a:ext cx="4010025" cy="397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557B2-BAFB-4241-960C-FE71A8EF3FDD}" type="datetimeFigureOut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CF1D35-5CE6-40E2-8420-BAC6A0EB7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2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6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756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05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95275"/>
            <a:ext cx="2060575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95275"/>
            <a:ext cx="6032500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014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666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205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2293938"/>
            <a:ext cx="4198937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3938"/>
            <a:ext cx="4200525" cy="397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801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45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3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713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6863" y="295275"/>
            <a:ext cx="63103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6863" y="2293938"/>
            <a:ext cx="8559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7462838" y="6245225"/>
            <a:ext cx="312737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8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A9E9BE-A30D-42E9-A842-3F7613607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7" descr="sisa_logo_rgb_wht_hrz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110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-84" charset="0"/>
          <a:ea typeface="ＭＳ Ｐゴシック" pitchFamily="-8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7338" y="6437313"/>
            <a:ext cx="1439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1C0000"/>
                </a:solidFill>
                <a:latin typeface="Arial" charset="0"/>
                <a:cs typeface="Arial Unicode MS" charset="0"/>
              </a:defRPr>
            </a:lvl9pPr>
          </a:lstStyle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 smtClean="0">
                <a:ea typeface="+mn-ea"/>
                <a:cs typeface="Arial" charset="0"/>
              </a:rPr>
              <a:t>© Sightsavers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6863" y="295275"/>
            <a:ext cx="6302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2293938"/>
            <a:ext cx="8551862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045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6600"/>
          </a:solidFill>
          <a:latin typeface="Arial Rounded MT Bold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C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C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1C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1C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isa_logo_rgb_wht_hrz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77800"/>
            <a:ext cx="2343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95275"/>
            <a:ext cx="59959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2293938"/>
            <a:ext cx="817245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08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ea typeface="ＭＳ Ｐゴシック" pitchFamily="-68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a man with a patch covering his right ey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"/>
            <a:ext cx="10186874" cy="6857644"/>
          </a:xfrm>
          <a:prstGeom prst="rect">
            <a:avLst/>
          </a:prstGeom>
        </p:spPr>
      </p:pic>
      <p:sp>
        <p:nvSpPr>
          <p:cNvPr id="3074" name="Subtitle 7"/>
          <p:cNvSpPr>
            <a:spLocks noGrp="1"/>
          </p:cNvSpPr>
          <p:nvPr>
            <p:ph type="subTitle" idx="4294967295"/>
          </p:nvPr>
        </p:nvSpPr>
        <p:spPr>
          <a:xfrm>
            <a:off x="5492637" y="597633"/>
            <a:ext cx="3651363" cy="4493538"/>
          </a:xfrm>
          <a:solidFill>
            <a:schemeClr val="bg1">
              <a:lumMod val="95000"/>
              <a:alpha val="20000"/>
            </a:schemeClr>
          </a:solidFill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/>
              <a:t>Piloting Disability Disaggregation in Routine Data Collection</a:t>
            </a:r>
          </a:p>
          <a:p>
            <a:pPr marL="0" indent="0" algn="ctr" eaLnBrk="1" hangingPunct="1">
              <a:buNone/>
            </a:pPr>
            <a:r>
              <a:rPr lang="en-US" altLang="en-US" sz="3600" b="1" dirty="0" smtClean="0"/>
              <a:t>-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 smtClean="0"/>
              <a:t>A pilot in eye health</a:t>
            </a:r>
            <a:endParaRPr lang="en-US" altLang="en-US" sz="4000" b="1" dirty="0" smtClean="0"/>
          </a:p>
        </p:txBody>
      </p:sp>
      <p:pic>
        <p:nvPicPr>
          <p:cNvPr id="3075" name="Picture 19" descr="Sightsaver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" y="0"/>
            <a:ext cx="3878538" cy="9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40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WG questions – lessons and challenges from Tanzania and India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594" y="1657330"/>
            <a:ext cx="8172450" cy="3979862"/>
          </a:xfrm>
        </p:spPr>
        <p:txBody>
          <a:bodyPr/>
          <a:lstStyle/>
          <a:p>
            <a:pPr marL="0" lvl="0" indent="0" eaLnBrk="1" hangingPunct="1"/>
            <a:r>
              <a:rPr lang="en-GB" sz="28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Questions 5 and 6 (domains: self-care and communicating) cause issues:</a:t>
            </a:r>
          </a:p>
          <a:p>
            <a:pPr marL="0" lvl="0" indent="0" eaLnBrk="1" hangingPunct="1"/>
            <a:endParaRPr lang="en-GB" sz="28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Clients with no difficulties bored by this point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Some report finding the questions offensive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Staff feel clients answer ‘No difficulty’ repetitively just to finish quickly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GB" sz="28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8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Conducted a sensitivity analysis to understand how excluding these questions would change our </a:t>
            </a:r>
            <a:r>
              <a:rPr lang="en-GB" sz="28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results</a:t>
            </a:r>
            <a:endParaRPr lang="en-GB" sz="28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4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87" y="214250"/>
            <a:ext cx="6090555" cy="474663"/>
          </a:xfrm>
        </p:spPr>
        <p:txBody>
          <a:bodyPr/>
          <a:lstStyle/>
          <a:p>
            <a:r>
              <a:rPr lang="en-GB" dirty="0" smtClean="0"/>
              <a:t>WG questions – lessons and challenges from Tanzania and </a:t>
            </a:r>
            <a:r>
              <a:rPr lang="en-GB" dirty="0"/>
              <a:t>I</a:t>
            </a:r>
            <a:r>
              <a:rPr lang="en-GB" dirty="0" smtClean="0"/>
              <a:t>ndia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4213" y="1263791"/>
            <a:ext cx="7907337" cy="887681"/>
          </a:xfrm>
        </p:spPr>
        <p:txBody>
          <a:bodyPr/>
          <a:lstStyle/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How does prevalence change when we remove the two domains?  </a:t>
            </a:r>
          </a:p>
          <a:p>
            <a:endParaRPr lang="en-US" dirty="0"/>
          </a:p>
        </p:txBody>
      </p:sp>
      <p:graphicFrame>
        <p:nvGraphicFramePr>
          <p:cNvPr id="3" name="Chart 2" descr="Bar chart showing disability prevalence estimates using all 6 WG Short Set  functional domains and only 4 domains by various demographic characterisitics"/>
          <p:cNvGraphicFramePr/>
          <p:nvPr>
            <p:extLst>
              <p:ext uri="{D42A27DB-BD31-4B8C-83A1-F6EECF244321}">
                <p14:modId xmlns:p14="http://schemas.microsoft.com/office/powerpoint/2010/main" val="251499432"/>
              </p:ext>
            </p:extLst>
          </p:nvPr>
        </p:nvGraphicFramePr>
        <p:xfrm>
          <a:off x="684213" y="2092182"/>
          <a:ext cx="7600950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3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887104"/>
            <a:ext cx="8341678" cy="5574656"/>
          </a:xfrm>
        </p:spPr>
        <p:txBody>
          <a:bodyPr/>
          <a:lstStyle/>
          <a:p>
            <a:pPr marL="0" indent="0"/>
            <a:r>
              <a:rPr lang="en-GB" sz="2600" b="1" dirty="0" smtClean="0">
                <a:latin typeface="+mj-lt"/>
              </a:rPr>
              <a:t>India</a:t>
            </a:r>
            <a:r>
              <a:rPr lang="en-GB" sz="2600" dirty="0" smtClean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Created awareness and demand which did not exist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Partner organisations changed community communication practise and referrals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Confirmed </a:t>
            </a:r>
            <a:r>
              <a:rPr lang="en-GB" sz="2600" dirty="0">
                <a:latin typeface="+mj-lt"/>
              </a:rPr>
              <a:t>plans for Sightsavers to pilot inclusive approaches to eye health to improve accessibility to services we support in 2016. </a:t>
            </a:r>
            <a:endParaRPr lang="en-GB" sz="2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 dirty="0">
              <a:latin typeface="+mj-lt"/>
            </a:endParaRPr>
          </a:p>
          <a:p>
            <a:pPr marL="0" indent="0"/>
            <a:r>
              <a:rPr lang="en-GB" sz="2600" b="1" dirty="0" smtClean="0">
                <a:latin typeface="+mj-lt"/>
              </a:rPr>
              <a:t>Tanzania</a:t>
            </a:r>
            <a:r>
              <a:rPr lang="en-GB" sz="2600" dirty="0">
                <a:latin typeface="+mj-lt"/>
              </a:rPr>
              <a:t>: end of project </a:t>
            </a:r>
            <a:r>
              <a:rPr lang="en-GB" sz="2600" dirty="0" smtClean="0">
                <a:latin typeface="+mj-lt"/>
              </a:rPr>
              <a:t>evaluation November 2015</a:t>
            </a:r>
            <a:endParaRPr lang="en-GB" sz="2600" dirty="0">
              <a:latin typeface="+mj-lt"/>
            </a:endParaRPr>
          </a:p>
          <a:p>
            <a:pPr marL="0" indent="0"/>
            <a:endParaRPr lang="en-GB" sz="2600" dirty="0">
              <a:latin typeface="+mj-lt"/>
            </a:endParaRPr>
          </a:p>
          <a:p>
            <a:pPr marL="0" indent="0"/>
            <a:r>
              <a:rPr lang="en-GB" sz="2600" b="1" dirty="0" smtClean="0">
                <a:latin typeface="+mj-lt"/>
              </a:rPr>
              <a:t>Ghana</a:t>
            </a:r>
            <a:r>
              <a:rPr lang="en-GB" sz="2600" dirty="0">
                <a:latin typeface="+mj-lt"/>
              </a:rPr>
              <a:t>:</a:t>
            </a:r>
            <a:r>
              <a:rPr lang="en-GB" sz="2600" dirty="0" smtClean="0">
                <a:latin typeface="+mj-lt"/>
              </a:rPr>
              <a:t> new pilot, data collection taking place in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Mass Drug Administration in general population for neglected tropical diseases.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Community data collectors</a:t>
            </a:r>
          </a:p>
        </p:txBody>
      </p:sp>
    </p:spTree>
    <p:extLst>
      <p:ext uri="{BB962C8B-B14F-4D97-AF65-F5344CB8AC3E}">
        <p14:creationId xmlns:p14="http://schemas.microsoft.com/office/powerpoint/2010/main" val="12083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5275"/>
            <a:ext cx="6355080" cy="474663"/>
          </a:xfrm>
        </p:spPr>
        <p:txBody>
          <a:bodyPr/>
          <a:lstStyle/>
          <a:p>
            <a:pPr lvl="0"/>
            <a:r>
              <a:rPr lang="en-GB" dirty="0" smtClean="0"/>
              <a:t>Lessons for replication?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952500"/>
            <a:ext cx="8341678" cy="5524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Disaggregation requires commitment </a:t>
            </a:r>
            <a:r>
              <a:rPr lang="en-GB" sz="2600" dirty="0"/>
              <a:t>to include people with disabilities in </a:t>
            </a:r>
            <a:r>
              <a:rPr lang="en-GB" sz="2600" dirty="0" smtClean="0"/>
              <a:t>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It is </a:t>
            </a:r>
            <a:r>
              <a:rPr lang="en-GB" sz="2600" dirty="0"/>
              <a:t>only the beginning of a fundamental shift to inclusive </a:t>
            </a:r>
            <a:r>
              <a:rPr lang="en-GB" sz="2600" dirty="0" smtClean="0"/>
              <a:t>services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The data collection process </a:t>
            </a:r>
            <a:r>
              <a:rPr lang="en-GB" sz="2600" dirty="0"/>
              <a:t>itself </a:t>
            </a:r>
            <a:r>
              <a:rPr lang="en-GB" sz="2600" dirty="0" smtClean="0"/>
              <a:t>can </a:t>
            </a:r>
            <a:r>
              <a:rPr lang="en-GB" sz="2600" dirty="0"/>
              <a:t>awaken the need </a:t>
            </a:r>
            <a:r>
              <a:rPr lang="en-GB" sz="2600" dirty="0" smtClean="0"/>
              <a:t>for inclusive </a:t>
            </a:r>
            <a:r>
              <a:rPr lang="en-GB" sz="2600" dirty="0"/>
              <a:t>services and stimulate the demand to provide them. </a:t>
            </a:r>
            <a:endParaRPr lang="en-GB" sz="2600" dirty="0" smtClean="0"/>
          </a:p>
          <a:p>
            <a:pPr marL="0" indent="0"/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Before </a:t>
            </a:r>
            <a:r>
              <a:rPr lang="en-GB" sz="2600" dirty="0" smtClean="0"/>
              <a:t>investing in </a:t>
            </a:r>
            <a:r>
              <a:rPr lang="en-GB" sz="2600" dirty="0"/>
              <a:t>data </a:t>
            </a:r>
            <a:r>
              <a:rPr lang="en-GB" sz="2600" dirty="0" smtClean="0"/>
              <a:t>systems, </a:t>
            </a:r>
            <a:r>
              <a:rPr lang="en-GB" sz="2600" dirty="0"/>
              <a:t>it is imperative to ensure that the data can and will be used by people with </a:t>
            </a:r>
            <a:r>
              <a:rPr lang="en-GB" sz="2600" dirty="0" smtClean="0"/>
              <a:t>power </a:t>
            </a:r>
            <a:r>
              <a:rPr lang="en-GB" sz="2600" dirty="0"/>
              <a:t>to implement change. </a:t>
            </a:r>
          </a:p>
          <a:p>
            <a:pPr marL="0" indent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19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Image of person administering an eye ex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01" y="0"/>
            <a:ext cx="1018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6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Sightsavers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196752"/>
            <a:ext cx="4707185" cy="507704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ea typeface="ＭＳ Ｐゴシック" pitchFamily="-68" charset="-128"/>
                <a:cs typeface="Arial" charset="0"/>
              </a:rPr>
              <a:t>NGO founded </a:t>
            </a:r>
            <a:r>
              <a:rPr lang="en-GB" sz="2400" dirty="0">
                <a:ea typeface="ＭＳ Ｐゴシック" pitchFamily="-68" charset="-128"/>
                <a:cs typeface="Arial" charset="0"/>
              </a:rPr>
              <a:t>in 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1950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ea typeface="ＭＳ Ｐゴシック" pitchFamily="-68" charset="-128"/>
                <a:cs typeface="Arial" charset="0"/>
              </a:rPr>
              <a:t>Vision: </a:t>
            </a:r>
            <a:r>
              <a:rPr lang="en-GB" sz="2400" dirty="0"/>
              <a:t>a world where no one is blind from avoidable causes and where visually impaired people participate equally in society</a:t>
            </a: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ea typeface="ＭＳ Ｐゴシック" pitchFamily="-68" charset="-128"/>
                <a:cs typeface="Arial" charset="0"/>
              </a:rPr>
              <a:t>Annual income of 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~£50 </a:t>
            </a:r>
            <a:r>
              <a:rPr lang="en-GB" sz="2400" dirty="0">
                <a:ea typeface="ＭＳ Ｐゴシック" pitchFamily="-68" charset="-128"/>
                <a:cs typeface="Arial" charset="0"/>
              </a:rPr>
              <a:t>million p.a. 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(£200 million including </a:t>
            </a:r>
            <a:r>
              <a:rPr lang="en-GB" sz="2400" dirty="0">
                <a:ea typeface="ＭＳ Ｐゴシック" pitchFamily="-68" charset="-128"/>
                <a:cs typeface="Arial" charset="0"/>
              </a:rPr>
              <a:t>in-kind drug donations)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400" dirty="0">
              <a:ea typeface="ＭＳ Ｐゴシック" pitchFamily="-68" charset="-128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>
                <a:ea typeface="ＭＳ Ｐゴシック" pitchFamily="-68" charset="-128"/>
                <a:cs typeface="Arial" charset="0"/>
              </a:rPr>
              <a:t>Employs &gt;350 staff </a:t>
            </a:r>
            <a:r>
              <a:rPr lang="en-GB" sz="2400" dirty="0" smtClean="0">
                <a:ea typeface="ＭＳ Ｐゴシック" pitchFamily="-68" charset="-128"/>
                <a:cs typeface="Arial" charset="0"/>
              </a:rPr>
              <a:t>in &gt; 30 countries</a:t>
            </a:r>
            <a:endParaRPr lang="en-GB" sz="2400" dirty="0"/>
          </a:p>
        </p:txBody>
      </p:sp>
      <p:pic>
        <p:nvPicPr>
          <p:cNvPr id="5" name="Picture 4" descr="Image of a person treated another person with an eye impair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360373" cy="50405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6429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Disability Disaggregation pilot project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996" y="1344814"/>
            <a:ext cx="8172450" cy="3979862"/>
          </a:xfrm>
        </p:spPr>
        <p:txBody>
          <a:bodyPr/>
          <a:lstStyle/>
          <a:p>
            <a:pPr marL="0" lvl="0" indent="0" eaLnBrk="1" hangingPunct="1"/>
            <a:r>
              <a:rPr lang="en-GB" sz="25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The objectives of this project are to:</a:t>
            </a:r>
          </a:p>
          <a:p>
            <a:pPr marL="0" lvl="0" indent="0" eaLnBrk="1" hangingPunct="1"/>
            <a:endParaRPr lang="en-GB" sz="22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Understand whether people with disabilities are accessing our services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Build the evidence base to inform our own work, share with others and demonstrate the clear case for collecting disability data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Ultimately make </a:t>
            </a:r>
            <a:r>
              <a:rPr lang="en-GB" sz="2400" kern="1200" dirty="0" err="1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Sightsavers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projects more inclusive of people with disabilities.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GB" sz="22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5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The two pilots are:</a:t>
            </a: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Eye Health Project in Bhopal, India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Neglected Tropical Disease (NTD) Project in 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Tanzania</a:t>
            </a: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1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Data Collection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23" y="916549"/>
            <a:ext cx="8598682" cy="3979862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Data on disability integrated in to routine data collection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Using the WG short set of questions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Integrated as a demographic variable in existing data collection tools 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As this is a pilot we monitored: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  <a:cs typeface="+mn-cs"/>
              </a:rPr>
              <a:t>Experiences of people involved in the project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  <a:cs typeface="+mn-cs"/>
              </a:rPr>
              <a:t>Quality of the data collected</a:t>
            </a:r>
          </a:p>
          <a:p>
            <a:pPr marL="457200" lvl="1" indent="0" eaLnBrk="1" hangingPunct="1">
              <a:buNone/>
            </a:pP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Evaluation questions: How can data disaggregated by disability be collected on a </a:t>
            </a:r>
            <a:r>
              <a:rPr lang="en-GB" sz="2400" b="1" u="sng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project level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in a </a:t>
            </a:r>
            <a:r>
              <a:rPr lang="en-GB" sz="2400" b="1" u="sng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resource efficient way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that is </a:t>
            </a:r>
            <a:r>
              <a:rPr lang="en-GB" sz="2400" b="1" u="sng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useful to policy and decision makers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4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Process findings and challenges from Tanzania and India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294" y="1356389"/>
            <a:ext cx="8172450" cy="3979862"/>
          </a:xfrm>
        </p:spPr>
        <p:txBody>
          <a:bodyPr/>
          <a:lstStyle/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Context: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No single approach to data collection</a:t>
            </a:r>
          </a:p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Planning &amp; flexibility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: Data systems can be resistant to change </a:t>
            </a:r>
          </a:p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Ownership: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Data collectors (&amp; others) need to understand why data on disability is important</a:t>
            </a:r>
          </a:p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Expectations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: Patients need to understand why we are collecting this data</a:t>
            </a:r>
          </a:p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Capacity: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Analysing the data is necessary to initiate change</a:t>
            </a:r>
          </a:p>
          <a:p>
            <a:pPr marL="0" lvl="0" indent="0" eaLnBrk="1" hangingPunct="1">
              <a:spcAft>
                <a:spcPts val="1200"/>
              </a:spcAft>
            </a:pP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But …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the process of engaging in the data collection has in itself a transformative effect. </a:t>
            </a:r>
          </a:p>
        </p:txBody>
      </p:sp>
    </p:spTree>
    <p:extLst>
      <p:ext uri="{BB962C8B-B14F-4D97-AF65-F5344CB8AC3E}">
        <p14:creationId xmlns:p14="http://schemas.microsoft.com/office/powerpoint/2010/main" val="3860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Initial data from Bhopal, India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188" y="1286941"/>
            <a:ext cx="8172450" cy="4153160"/>
          </a:xfrm>
        </p:spPr>
        <p:txBody>
          <a:bodyPr/>
          <a:lstStyle/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On the data: 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 basic analysis of the data collected on over 16,000 patients in India during the first 10 months of the pilot shows that: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457200" lvl="0" indent="-457200" eaLnBrk="1" hangingPunct="1">
              <a:buFontTx/>
              <a:buAutoNum type="arabicPeriod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Prevalence of disability varies greatly depending on the cut-off used.</a:t>
            </a:r>
          </a:p>
          <a:p>
            <a:pPr marL="457200" lvl="0" indent="-457200" eaLnBrk="1" hangingPunct="1">
              <a:buFontTx/>
              <a:buAutoNum type="arabicPeriod"/>
            </a:pP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457200" lvl="0" indent="-457200" eaLnBrk="1" hangingPunct="1">
              <a:buFontTx/>
              <a:buAutoNum type="arabicPeriod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Reporting disability is linked to the location of services.</a:t>
            </a:r>
          </a:p>
          <a:p>
            <a:pPr marL="457200" lvl="0" indent="-457200" eaLnBrk="1" hangingPunct="1">
              <a:buFontTx/>
              <a:buAutoNum type="arabicPeriod"/>
            </a:pP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457200" lvl="0" indent="-457200" eaLnBrk="1" hangingPunct="1">
              <a:buFontTx/>
              <a:buAutoNum type="arabicPeriod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Prevalence of disability varies by sex depending on the definition of disability used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.</a:t>
            </a: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2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Bar graph showing the percentage of Sightsave clients reporting severe or completely limiting difficulties."/>
          <p:cNvGraphicFramePr/>
          <p:nvPr>
            <p:extLst>
              <p:ext uri="{D42A27DB-BD31-4B8C-83A1-F6EECF244321}">
                <p14:modId xmlns:p14="http://schemas.microsoft.com/office/powerpoint/2010/main" val="1773086666"/>
              </p:ext>
            </p:extLst>
          </p:nvPr>
        </p:nvGraphicFramePr>
        <p:xfrm>
          <a:off x="4305300" y="849929"/>
          <a:ext cx="4286249" cy="562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3218" y="194279"/>
            <a:ext cx="5995987" cy="474663"/>
          </a:xfrm>
        </p:spPr>
        <p:txBody>
          <a:bodyPr/>
          <a:lstStyle/>
          <a:p>
            <a:r>
              <a:rPr lang="en-GB" altLang="en-US" dirty="0" smtClean="0"/>
              <a:t>Initial data from Bhopal, India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5275" y="911840"/>
            <a:ext cx="4010025" cy="3979862"/>
          </a:xfrm>
        </p:spPr>
        <p:txBody>
          <a:bodyPr/>
          <a:lstStyle/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What proportion of our clients have a disability?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15%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of project clients report </a:t>
            </a: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severe or completely limiting difficulties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in at least one domain. 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7%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when we exclude the sight domain. 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0.7%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when we ask them directly if they are disabled (as in the national census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).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sz="1200" i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*preliminary results subject to further data and </a:t>
            </a:r>
            <a:r>
              <a:rPr lang="en-GB" sz="1200" i="1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analysis</a:t>
            </a:r>
            <a:endParaRPr lang="en-GB" sz="1200" i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Initial data from Bhopal, India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525" y="1009152"/>
            <a:ext cx="8172450" cy="3979862"/>
          </a:xfrm>
        </p:spPr>
        <p:txBody>
          <a:bodyPr/>
          <a:lstStyle/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Prevalence among clients according to service location: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Clients are </a:t>
            </a: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6 times more likely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 to report a disability at the primary centre than the secondary centre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This rises to over </a:t>
            </a: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19 times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when excluding the sight domain</a:t>
            </a:r>
          </a:p>
          <a:p>
            <a:pPr marL="0" lvl="0" indent="0" eaLnBrk="1" hangingPunct="1"/>
            <a:endParaRPr lang="en-GB" sz="2400" b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Males are </a:t>
            </a:r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twice as likely </a:t>
            </a: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to go to the tertiary centre than females. 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Females are more likely to report functional difficulties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Males are more likely to respond positively to direct questioning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.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1200" i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*preliminary results subject to further data and </a:t>
            </a:r>
            <a:r>
              <a:rPr lang="en-GB" sz="1200" i="1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analysis</a:t>
            </a:r>
            <a:endParaRPr lang="en-GB" sz="1200" i="1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WG Questions - lessons and challenges from Tanzania and India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7913" y="1749924"/>
            <a:ext cx="8172450" cy="3979862"/>
          </a:xfrm>
        </p:spPr>
        <p:txBody>
          <a:bodyPr/>
          <a:lstStyle/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Translate, translate, translate.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Qs 1 and 2 proved problematic in Hindi and were over complicated. 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Several iterations of testing has improved the speed and ease of asking</a:t>
            </a:r>
          </a:p>
          <a:p>
            <a:pPr marL="0" lvl="0" indent="0" eaLnBrk="1" hangingPunct="1"/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eaLnBrk="1" hangingPunct="1"/>
            <a:r>
              <a:rPr lang="en-GB" sz="2400" b="1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Analysis can be tricky without statistical expertise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Technical skills mean a delay in programme staff accessing data</a:t>
            </a:r>
          </a:p>
          <a:p>
            <a:pPr lvl="0" eaLnBrk="1" hangingPunct="1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Develop a user friendly software package for </a:t>
            </a:r>
            <a:r>
              <a:rPr lang="en-GB" sz="2400" kern="1200" dirty="0" smtClean="0">
                <a:solidFill>
                  <a:srgbClr val="1C0000"/>
                </a:solidFill>
                <a:latin typeface="Arial" charset="0"/>
                <a:ea typeface="ＭＳ Ｐゴシック" pitchFamily="34" charset="-128"/>
              </a:rPr>
              <a:t>auto-analyses</a:t>
            </a:r>
            <a:endParaRPr lang="en-GB" sz="2400" kern="1200" dirty="0">
              <a:solidFill>
                <a:srgbClr val="1C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0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SiSa_PPT_template">
  <a:themeElements>
    <a:clrScheme name="Custom 1">
      <a:dk1>
        <a:srgbClr val="1C0000"/>
      </a:dk1>
      <a:lt1>
        <a:sysClr val="window" lastClr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A39999"/>
      </a:accent3>
      <a:accent4>
        <a:srgbClr val="7F7373"/>
      </a:accent4>
      <a:accent5>
        <a:srgbClr val="594C4C"/>
      </a:accent5>
      <a:accent6>
        <a:srgbClr val="342020"/>
      </a:accent6>
      <a:hlink>
        <a:srgbClr val="FF6600"/>
      </a:hlink>
      <a:folHlink>
        <a:srgbClr val="EE2222"/>
      </a:folHlink>
    </a:clrScheme>
    <a:fontScheme name="8_SiSa_PPT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-84" charset="0"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ＭＳ Ｐゴシック" pitchFamily="-84" charset="-128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Rounded MT Bold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Sa_PPT_template">
  <a:themeElements>
    <a:clrScheme name="SiSa_PPT_template 1">
      <a:dk1>
        <a:srgbClr val="1C0000"/>
      </a:dk1>
      <a:lt1>
        <a:srgbClr val="FFFFFF"/>
      </a:lt1>
      <a:dk2>
        <a:srgbClr val="1C0000"/>
      </a:dk2>
      <a:lt2>
        <a:srgbClr val="F8F8F8"/>
      </a:lt2>
      <a:accent1>
        <a:srgbClr val="FFBB22"/>
      </a:accent1>
      <a:accent2>
        <a:srgbClr val="FF6600"/>
      </a:accent2>
      <a:accent3>
        <a:srgbClr val="FFFFFF"/>
      </a:accent3>
      <a:accent4>
        <a:srgbClr val="160000"/>
      </a:accent4>
      <a:accent5>
        <a:srgbClr val="FFDAAB"/>
      </a:accent5>
      <a:accent6>
        <a:srgbClr val="E75C00"/>
      </a:accent6>
      <a:hlink>
        <a:srgbClr val="FF6600"/>
      </a:hlink>
      <a:folHlink>
        <a:srgbClr val="EE2222"/>
      </a:folHlink>
    </a:clrScheme>
    <a:fontScheme name="SiSa_PP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a_PPT_template 1">
        <a:dk1>
          <a:srgbClr val="1C0000"/>
        </a:dk1>
        <a:lt1>
          <a:srgbClr val="FFFFFF"/>
        </a:lt1>
        <a:dk2>
          <a:srgbClr val="1C0000"/>
        </a:dk2>
        <a:lt2>
          <a:srgbClr val="F8F8F8"/>
        </a:lt2>
        <a:accent1>
          <a:srgbClr val="FFBB22"/>
        </a:accent1>
        <a:accent2>
          <a:srgbClr val="FF6600"/>
        </a:accent2>
        <a:accent3>
          <a:srgbClr val="FFFFFF"/>
        </a:accent3>
        <a:accent4>
          <a:srgbClr val="160000"/>
        </a:accent4>
        <a:accent5>
          <a:srgbClr val="FFDAAB"/>
        </a:accent5>
        <a:accent6>
          <a:srgbClr val="E75C00"/>
        </a:accent6>
        <a:hlink>
          <a:srgbClr val="FF6600"/>
        </a:hlink>
        <a:folHlink>
          <a:srgbClr val="EE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SiSa_PPT_template</Template>
  <TotalTime>20172</TotalTime>
  <Words>828</Words>
  <Application>Microsoft Office PowerPoint</Application>
  <PresentationFormat>On-screen Show (4:3)</PresentationFormat>
  <Paragraphs>117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ＭＳ Ｐゴシック</vt:lpstr>
      <vt:lpstr>Arial</vt:lpstr>
      <vt:lpstr>Arial Rounded MT Bold</vt:lpstr>
      <vt:lpstr>Calibri</vt:lpstr>
      <vt:lpstr>Times New Roman</vt:lpstr>
      <vt:lpstr>8_SiSa_PPT_template</vt:lpstr>
      <vt:lpstr>4_Office Theme</vt:lpstr>
      <vt:lpstr>SiSa_PPT_template</vt:lpstr>
      <vt:lpstr>PowerPoint Presentation</vt:lpstr>
      <vt:lpstr>Sightsavers</vt:lpstr>
      <vt:lpstr>Disability Disaggregation pilot project</vt:lpstr>
      <vt:lpstr>Data Collection</vt:lpstr>
      <vt:lpstr>Process findings and challenges from Tanzania and India</vt:lpstr>
      <vt:lpstr>Initial data from Bhopal, India</vt:lpstr>
      <vt:lpstr>Initial data from Bhopal, India</vt:lpstr>
      <vt:lpstr>Initial data from Bhopal, India</vt:lpstr>
      <vt:lpstr>WG Questions - lessons and challenges from Tanzania and India</vt:lpstr>
      <vt:lpstr>WG questions – lessons and challenges from Tanzania and India</vt:lpstr>
      <vt:lpstr>WG questions – lessons and challenges from Tanzania and India </vt:lpstr>
      <vt:lpstr>What next?</vt:lpstr>
      <vt:lpstr>Lessons for replication? </vt:lpstr>
      <vt:lpstr>PowerPoint Presentation</vt:lpstr>
    </vt:vector>
  </TitlesOfParts>
  <Company>Sightsavers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sadams</dc:creator>
  <cp:lastModifiedBy>Golden, Cordell (CDC/OPHSS/NCHS)</cp:lastModifiedBy>
  <cp:revision>739</cp:revision>
  <cp:lastPrinted>2013-03-11T15:31:46Z</cp:lastPrinted>
  <dcterms:created xsi:type="dcterms:W3CDTF">2010-02-03T14:38:15Z</dcterms:created>
  <dcterms:modified xsi:type="dcterms:W3CDTF">2015-12-16T20:47:25Z</dcterms:modified>
</cp:coreProperties>
</file>