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5"/>
  </p:notesMasterIdLst>
  <p:handoutMasterIdLst>
    <p:handoutMasterId r:id="rId26"/>
  </p:handoutMasterIdLst>
  <p:sldIdLst>
    <p:sldId id="291" r:id="rId2"/>
    <p:sldId id="292" r:id="rId3"/>
    <p:sldId id="293" r:id="rId4"/>
    <p:sldId id="294" r:id="rId5"/>
    <p:sldId id="325" r:id="rId6"/>
    <p:sldId id="320" r:id="rId7"/>
    <p:sldId id="297" r:id="rId8"/>
    <p:sldId id="323" r:id="rId9"/>
    <p:sldId id="299" r:id="rId10"/>
    <p:sldId id="300" r:id="rId11"/>
    <p:sldId id="310" r:id="rId12"/>
    <p:sldId id="311" r:id="rId13"/>
    <p:sldId id="316" r:id="rId14"/>
    <p:sldId id="322" r:id="rId15"/>
    <p:sldId id="305" r:id="rId16"/>
    <p:sldId id="306" r:id="rId17"/>
    <p:sldId id="315" r:id="rId18"/>
    <p:sldId id="314" r:id="rId19"/>
    <p:sldId id="308" r:id="rId20"/>
    <p:sldId id="317" r:id="rId21"/>
    <p:sldId id="319" r:id="rId22"/>
    <p:sldId id="318" r:id="rId23"/>
    <p:sldId id="321" r:id="rId24"/>
  </p:sldIdLst>
  <p:sldSz cx="9144000" cy="6858000" type="screen4x3"/>
  <p:notesSz cx="7010400" cy="9296400"/>
  <p:defaultTextStyle>
    <a:defPPr>
      <a:defRPr lang="es-E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88" autoAdjust="0"/>
    <p:restoredTop sz="86378" autoAdjust="0"/>
  </p:normalViewPr>
  <p:slideViewPr>
    <p:cSldViewPr>
      <p:cViewPr varScale="1">
        <p:scale>
          <a:sx n="66" d="100"/>
          <a:sy n="66" d="100"/>
        </p:scale>
        <p:origin x="43" y="2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latin typeface="Arial" charset="0"/>
                <a:cs typeface="Arial" charset="0"/>
              </a:defRPr>
            </a:lvl1pPr>
          </a:lstStyle>
          <a:p>
            <a:pPr>
              <a:defRPr/>
            </a:pPr>
            <a:endParaRPr lang="en-GB"/>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a:defRPr sz="1200">
                <a:latin typeface="Arial" charset="0"/>
                <a:cs typeface="Arial" charset="0"/>
              </a:defRPr>
            </a:lvl1pPr>
          </a:lstStyle>
          <a:p>
            <a:pPr>
              <a:defRPr/>
            </a:pPr>
            <a:fld id="{9626EC82-EE2B-4799-ACEE-24069ABD56CF}" type="datetimeFigureOut">
              <a:rPr lang="en-GB"/>
              <a:pPr>
                <a:defRPr/>
              </a:pPr>
              <a:t>15/12/2015</a:t>
            </a:fld>
            <a:endParaRPr lang="en-GB"/>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a:defRPr sz="1200">
                <a:latin typeface="Arial" charset="0"/>
                <a:cs typeface="Arial" charset="0"/>
              </a:defRPr>
            </a:lvl1pPr>
          </a:lstStyle>
          <a:p>
            <a:pPr>
              <a:defRPr/>
            </a:pPr>
            <a:endParaRPr lang="en-GB"/>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fld id="{6D4AEA39-9C14-4A26-B8FC-781141A5ABC7}" type="slidenum">
              <a:rPr lang="en-GB" altLang="en-US"/>
              <a:pPr/>
              <a:t>‹#›</a:t>
            </a:fld>
            <a:endParaRPr lang="en-GB" altLang="en-US"/>
          </a:p>
        </p:txBody>
      </p:sp>
    </p:spTree>
    <p:extLst>
      <p:ext uri="{BB962C8B-B14F-4D97-AF65-F5344CB8AC3E}">
        <p14:creationId xmlns:p14="http://schemas.microsoft.com/office/powerpoint/2010/main" val="42690163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en-GB"/>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atin typeface="Arial" charset="0"/>
                <a:cs typeface="Arial" charset="0"/>
              </a:defRPr>
            </a:lvl1pPr>
          </a:lstStyle>
          <a:p>
            <a:pPr>
              <a:defRPr/>
            </a:pPr>
            <a:fld id="{5577B348-4D64-4268-8703-028CE01E9964}" type="datetimeFigureOut">
              <a:rPr lang="en-GB"/>
              <a:pPr>
                <a:defRPr/>
              </a:pPr>
              <a:t>15/12/2015</a:t>
            </a:fld>
            <a:endParaRPr lang="en-GB"/>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en-GB"/>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8E4A776D-1CCC-4F09-954A-9B8F7BAF518B}" type="slidenum">
              <a:rPr lang="en-GB" altLang="en-US"/>
              <a:pPr/>
              <a:t>‹#›</a:t>
            </a:fld>
            <a:endParaRPr lang="en-GB" altLang="en-US"/>
          </a:p>
        </p:txBody>
      </p:sp>
    </p:spTree>
    <p:extLst>
      <p:ext uri="{BB962C8B-B14F-4D97-AF65-F5344CB8AC3E}">
        <p14:creationId xmlns:p14="http://schemas.microsoft.com/office/powerpoint/2010/main" val="22364456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spcBef>
                <a:spcPct val="30000"/>
              </a:spcBef>
              <a:defRPr sz="1200">
                <a:solidFill>
                  <a:schemeClr val="tx1"/>
                </a:solidFill>
                <a:latin typeface="Calibri" panose="020F0502020204030204" pitchFamily="34" charset="0"/>
              </a:defRPr>
            </a:lvl1pPr>
            <a:lvl2pPr marL="741363" indent="-284163" defTabSz="930275" eaLnBrk="0" hangingPunct="0">
              <a:spcBef>
                <a:spcPct val="30000"/>
              </a:spcBef>
              <a:defRPr sz="1200">
                <a:solidFill>
                  <a:schemeClr val="tx1"/>
                </a:solidFill>
                <a:latin typeface="Calibri" panose="020F0502020204030204" pitchFamily="34" charset="0"/>
              </a:defRPr>
            </a:lvl2pPr>
            <a:lvl3pPr marL="1141413" indent="-227013" defTabSz="930275" eaLnBrk="0" hangingPunct="0">
              <a:spcBef>
                <a:spcPct val="30000"/>
              </a:spcBef>
              <a:defRPr sz="1200">
                <a:solidFill>
                  <a:schemeClr val="tx1"/>
                </a:solidFill>
                <a:latin typeface="Calibri" panose="020F0502020204030204" pitchFamily="34" charset="0"/>
              </a:defRPr>
            </a:lvl3pPr>
            <a:lvl4pPr marL="1598613" indent="-227013" defTabSz="930275" eaLnBrk="0" hangingPunct="0">
              <a:spcBef>
                <a:spcPct val="30000"/>
              </a:spcBef>
              <a:defRPr sz="1200">
                <a:solidFill>
                  <a:schemeClr val="tx1"/>
                </a:solidFill>
                <a:latin typeface="Calibri" panose="020F0502020204030204" pitchFamily="34" charset="0"/>
              </a:defRPr>
            </a:lvl4pPr>
            <a:lvl5pPr marL="2055813" indent="-227013" defTabSz="930275" eaLnBrk="0" hangingPunct="0">
              <a:spcBef>
                <a:spcPct val="30000"/>
              </a:spcBef>
              <a:defRPr sz="1200">
                <a:solidFill>
                  <a:schemeClr val="tx1"/>
                </a:solidFill>
                <a:latin typeface="Calibri" panose="020F0502020204030204" pitchFamily="34" charset="0"/>
              </a:defRPr>
            </a:lvl5pPr>
            <a:lvl6pPr marL="2513013" indent="-227013" defTabSz="930275" eaLnBrk="0" fontAlgn="base" hangingPunct="0">
              <a:spcBef>
                <a:spcPct val="30000"/>
              </a:spcBef>
              <a:spcAft>
                <a:spcPct val="0"/>
              </a:spcAft>
              <a:defRPr sz="1200">
                <a:solidFill>
                  <a:schemeClr val="tx1"/>
                </a:solidFill>
                <a:latin typeface="Calibri" panose="020F0502020204030204" pitchFamily="34" charset="0"/>
              </a:defRPr>
            </a:lvl6pPr>
            <a:lvl7pPr marL="2970213" indent="-227013" defTabSz="930275" eaLnBrk="0" fontAlgn="base" hangingPunct="0">
              <a:spcBef>
                <a:spcPct val="30000"/>
              </a:spcBef>
              <a:spcAft>
                <a:spcPct val="0"/>
              </a:spcAft>
              <a:defRPr sz="1200">
                <a:solidFill>
                  <a:schemeClr val="tx1"/>
                </a:solidFill>
                <a:latin typeface="Calibri" panose="020F0502020204030204" pitchFamily="34" charset="0"/>
              </a:defRPr>
            </a:lvl7pPr>
            <a:lvl8pPr marL="3427413" indent="-227013" defTabSz="930275" eaLnBrk="0" fontAlgn="base" hangingPunct="0">
              <a:spcBef>
                <a:spcPct val="30000"/>
              </a:spcBef>
              <a:spcAft>
                <a:spcPct val="0"/>
              </a:spcAft>
              <a:defRPr sz="1200">
                <a:solidFill>
                  <a:schemeClr val="tx1"/>
                </a:solidFill>
                <a:latin typeface="Calibri" panose="020F0502020204030204" pitchFamily="34" charset="0"/>
              </a:defRPr>
            </a:lvl8pPr>
            <a:lvl9pPr marL="3884613" indent="-227013" defTabSz="930275"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9E8AEFE2-9874-48D5-9A8C-711771C297EF}" type="slidenum">
              <a:rPr lang="en-US" altLang="en-US">
                <a:latin typeface="Times New Roman" panose="02020603050405020304" pitchFamily="18" charset="0"/>
              </a:rPr>
              <a:pPr eaLnBrk="1" hangingPunct="1">
                <a:spcBef>
                  <a:spcPct val="0"/>
                </a:spcBef>
              </a:pPr>
              <a:t>1</a:t>
            </a:fld>
            <a:endParaRPr lang="en-US" altLang="en-US">
              <a:latin typeface="Times New Roman" panose="02020603050405020304" pitchFamily="18" charset="0"/>
            </a:endParaRPr>
          </a:p>
        </p:txBody>
      </p:sp>
      <p:sp>
        <p:nvSpPr>
          <p:cNvPr id="2662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fr-FR" altLang="en-US" smtClean="0"/>
          </a:p>
        </p:txBody>
      </p:sp>
    </p:spTree>
    <p:extLst>
      <p:ext uri="{BB962C8B-B14F-4D97-AF65-F5344CB8AC3E}">
        <p14:creationId xmlns:p14="http://schemas.microsoft.com/office/powerpoint/2010/main" val="28478690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4A776D-1CCC-4F09-954A-9B8F7BAF518B}" type="slidenum">
              <a:rPr lang="en-GB" altLang="en-US" smtClean="0"/>
              <a:pPr/>
              <a:t>10</a:t>
            </a:fld>
            <a:endParaRPr lang="en-GB" altLang="en-US"/>
          </a:p>
        </p:txBody>
      </p:sp>
    </p:spTree>
    <p:extLst>
      <p:ext uri="{BB962C8B-B14F-4D97-AF65-F5344CB8AC3E}">
        <p14:creationId xmlns:p14="http://schemas.microsoft.com/office/powerpoint/2010/main" val="13800043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4A776D-1CCC-4F09-954A-9B8F7BAF518B}" type="slidenum">
              <a:rPr lang="en-GB" altLang="en-US" smtClean="0"/>
              <a:pPr/>
              <a:t>11</a:t>
            </a:fld>
            <a:endParaRPr lang="en-GB" altLang="en-US"/>
          </a:p>
        </p:txBody>
      </p:sp>
    </p:spTree>
    <p:extLst>
      <p:ext uri="{BB962C8B-B14F-4D97-AF65-F5344CB8AC3E}">
        <p14:creationId xmlns:p14="http://schemas.microsoft.com/office/powerpoint/2010/main" val="12605714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4A776D-1CCC-4F09-954A-9B8F7BAF518B}" type="slidenum">
              <a:rPr lang="en-GB" altLang="en-US" smtClean="0"/>
              <a:pPr/>
              <a:t>12</a:t>
            </a:fld>
            <a:endParaRPr lang="en-GB" altLang="en-US"/>
          </a:p>
        </p:txBody>
      </p:sp>
    </p:spTree>
    <p:extLst>
      <p:ext uri="{BB962C8B-B14F-4D97-AF65-F5344CB8AC3E}">
        <p14:creationId xmlns:p14="http://schemas.microsoft.com/office/powerpoint/2010/main" val="30313836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4A776D-1CCC-4F09-954A-9B8F7BAF518B}" type="slidenum">
              <a:rPr lang="en-GB" altLang="en-US" smtClean="0"/>
              <a:pPr/>
              <a:t>13</a:t>
            </a:fld>
            <a:endParaRPr lang="en-GB" altLang="en-US"/>
          </a:p>
        </p:txBody>
      </p:sp>
    </p:spTree>
    <p:extLst>
      <p:ext uri="{BB962C8B-B14F-4D97-AF65-F5344CB8AC3E}">
        <p14:creationId xmlns:p14="http://schemas.microsoft.com/office/powerpoint/2010/main" val="13186634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4A776D-1CCC-4F09-954A-9B8F7BAF518B}" type="slidenum">
              <a:rPr lang="en-GB" altLang="en-US" smtClean="0"/>
              <a:pPr/>
              <a:t>14</a:t>
            </a:fld>
            <a:endParaRPr lang="en-GB" altLang="en-US"/>
          </a:p>
        </p:txBody>
      </p:sp>
    </p:spTree>
    <p:extLst>
      <p:ext uri="{BB962C8B-B14F-4D97-AF65-F5344CB8AC3E}">
        <p14:creationId xmlns:p14="http://schemas.microsoft.com/office/powerpoint/2010/main" val="6942822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4A776D-1CCC-4F09-954A-9B8F7BAF518B}" type="slidenum">
              <a:rPr lang="en-GB" altLang="en-US" smtClean="0"/>
              <a:pPr/>
              <a:t>15</a:t>
            </a:fld>
            <a:endParaRPr lang="en-GB" altLang="en-US"/>
          </a:p>
        </p:txBody>
      </p:sp>
    </p:spTree>
    <p:extLst>
      <p:ext uri="{BB962C8B-B14F-4D97-AF65-F5344CB8AC3E}">
        <p14:creationId xmlns:p14="http://schemas.microsoft.com/office/powerpoint/2010/main" val="13159815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059F9306-9AA9-458B-9643-22FFC114B83F}" type="slidenum">
              <a:rPr lang="en-US" altLang="en-US">
                <a:latin typeface="Arial" panose="020B0604020202020204" pitchFamily="34" charset="0"/>
              </a:rPr>
              <a:pPr eaLnBrk="1" hangingPunct="1">
                <a:spcBef>
                  <a:spcPct val="0"/>
                </a:spcBef>
              </a:pPr>
              <a:t>16</a:t>
            </a:fld>
            <a:endParaRPr lang="en-US" altLang="en-US">
              <a:latin typeface="Arial" panose="020B0604020202020204" pitchFamily="34" charset="0"/>
            </a:endParaRPr>
          </a:p>
        </p:txBody>
      </p:sp>
    </p:spTree>
    <p:extLst>
      <p:ext uri="{BB962C8B-B14F-4D97-AF65-F5344CB8AC3E}">
        <p14:creationId xmlns:p14="http://schemas.microsoft.com/office/powerpoint/2010/main" val="40647728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543C6AC9-9A6A-4315-AC97-2FB8FFABC16E}" type="slidenum">
              <a:rPr lang="en-US" altLang="en-US">
                <a:latin typeface="Arial" panose="020B0604020202020204" pitchFamily="34" charset="0"/>
              </a:rPr>
              <a:pPr eaLnBrk="1" hangingPunct="1">
                <a:spcBef>
                  <a:spcPct val="0"/>
                </a:spcBef>
              </a:pPr>
              <a:t>17</a:t>
            </a:fld>
            <a:endParaRPr lang="en-US" altLang="en-US">
              <a:latin typeface="Arial" panose="020B0604020202020204" pitchFamily="34" charset="0"/>
            </a:endParaRPr>
          </a:p>
        </p:txBody>
      </p:sp>
    </p:spTree>
    <p:extLst>
      <p:ext uri="{BB962C8B-B14F-4D97-AF65-F5344CB8AC3E}">
        <p14:creationId xmlns:p14="http://schemas.microsoft.com/office/powerpoint/2010/main" val="29993578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smtClean="0"/>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32436F3C-EA61-4DA0-A52B-B795D4CEC9BC}" type="slidenum">
              <a:rPr lang="en-US" altLang="en-US">
                <a:latin typeface="Arial" panose="020B0604020202020204" pitchFamily="34" charset="0"/>
              </a:rPr>
              <a:pPr eaLnBrk="1" hangingPunct="1">
                <a:spcBef>
                  <a:spcPct val="0"/>
                </a:spcBef>
              </a:pPr>
              <a:t>18</a:t>
            </a:fld>
            <a:endParaRPr lang="en-US" altLang="en-US">
              <a:latin typeface="Arial" panose="020B0604020202020204" pitchFamily="34" charset="0"/>
            </a:endParaRPr>
          </a:p>
        </p:txBody>
      </p:sp>
    </p:spTree>
    <p:extLst>
      <p:ext uri="{BB962C8B-B14F-4D97-AF65-F5344CB8AC3E}">
        <p14:creationId xmlns:p14="http://schemas.microsoft.com/office/powerpoint/2010/main" val="27544923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4A776D-1CCC-4F09-954A-9B8F7BAF518B}" type="slidenum">
              <a:rPr lang="en-GB" altLang="en-US" smtClean="0"/>
              <a:pPr/>
              <a:t>19</a:t>
            </a:fld>
            <a:endParaRPr lang="en-GB" altLang="en-US"/>
          </a:p>
        </p:txBody>
      </p:sp>
    </p:spTree>
    <p:extLst>
      <p:ext uri="{BB962C8B-B14F-4D97-AF65-F5344CB8AC3E}">
        <p14:creationId xmlns:p14="http://schemas.microsoft.com/office/powerpoint/2010/main" val="4034769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4A776D-1CCC-4F09-954A-9B8F7BAF518B}" type="slidenum">
              <a:rPr lang="en-GB" altLang="en-US" smtClean="0"/>
              <a:pPr/>
              <a:t>2</a:t>
            </a:fld>
            <a:endParaRPr lang="en-GB" altLang="en-US"/>
          </a:p>
        </p:txBody>
      </p:sp>
    </p:spTree>
    <p:extLst>
      <p:ext uri="{BB962C8B-B14F-4D97-AF65-F5344CB8AC3E}">
        <p14:creationId xmlns:p14="http://schemas.microsoft.com/office/powerpoint/2010/main" val="493270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4A776D-1CCC-4F09-954A-9B8F7BAF518B}" type="slidenum">
              <a:rPr lang="en-GB" altLang="en-US" smtClean="0"/>
              <a:pPr/>
              <a:t>20</a:t>
            </a:fld>
            <a:endParaRPr lang="en-GB" altLang="en-US"/>
          </a:p>
        </p:txBody>
      </p:sp>
    </p:spTree>
    <p:extLst>
      <p:ext uri="{BB962C8B-B14F-4D97-AF65-F5344CB8AC3E}">
        <p14:creationId xmlns:p14="http://schemas.microsoft.com/office/powerpoint/2010/main" val="19521393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4A776D-1CCC-4F09-954A-9B8F7BAF518B}" type="slidenum">
              <a:rPr lang="en-GB" altLang="en-US" smtClean="0"/>
              <a:pPr/>
              <a:t>21</a:t>
            </a:fld>
            <a:endParaRPr lang="en-GB" altLang="en-US"/>
          </a:p>
        </p:txBody>
      </p:sp>
    </p:spTree>
    <p:extLst>
      <p:ext uri="{BB962C8B-B14F-4D97-AF65-F5344CB8AC3E}">
        <p14:creationId xmlns:p14="http://schemas.microsoft.com/office/powerpoint/2010/main" val="41569452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4A776D-1CCC-4F09-954A-9B8F7BAF518B}" type="slidenum">
              <a:rPr lang="en-GB" altLang="en-US" smtClean="0"/>
              <a:pPr/>
              <a:t>22</a:t>
            </a:fld>
            <a:endParaRPr lang="en-GB" altLang="en-US"/>
          </a:p>
        </p:txBody>
      </p:sp>
    </p:spTree>
    <p:extLst>
      <p:ext uri="{BB962C8B-B14F-4D97-AF65-F5344CB8AC3E}">
        <p14:creationId xmlns:p14="http://schemas.microsoft.com/office/powerpoint/2010/main" val="32497949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4A776D-1CCC-4F09-954A-9B8F7BAF518B}" type="slidenum">
              <a:rPr lang="en-GB" altLang="en-US" smtClean="0"/>
              <a:pPr/>
              <a:t>23</a:t>
            </a:fld>
            <a:endParaRPr lang="en-GB" altLang="en-US"/>
          </a:p>
        </p:txBody>
      </p:sp>
    </p:spTree>
    <p:extLst>
      <p:ext uri="{BB962C8B-B14F-4D97-AF65-F5344CB8AC3E}">
        <p14:creationId xmlns:p14="http://schemas.microsoft.com/office/powerpoint/2010/main" val="21577140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4A776D-1CCC-4F09-954A-9B8F7BAF518B}" type="slidenum">
              <a:rPr lang="en-GB" altLang="en-US" smtClean="0"/>
              <a:pPr/>
              <a:t>3</a:t>
            </a:fld>
            <a:endParaRPr lang="en-GB" altLang="en-US"/>
          </a:p>
        </p:txBody>
      </p:sp>
    </p:spTree>
    <p:extLst>
      <p:ext uri="{BB962C8B-B14F-4D97-AF65-F5344CB8AC3E}">
        <p14:creationId xmlns:p14="http://schemas.microsoft.com/office/powerpoint/2010/main" val="5755987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4A776D-1CCC-4F09-954A-9B8F7BAF518B}" type="slidenum">
              <a:rPr lang="en-GB" altLang="en-US" smtClean="0"/>
              <a:pPr/>
              <a:t>4</a:t>
            </a:fld>
            <a:endParaRPr lang="en-GB" altLang="en-US"/>
          </a:p>
        </p:txBody>
      </p:sp>
    </p:spTree>
    <p:extLst>
      <p:ext uri="{BB962C8B-B14F-4D97-AF65-F5344CB8AC3E}">
        <p14:creationId xmlns:p14="http://schemas.microsoft.com/office/powerpoint/2010/main" val="33095750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4A776D-1CCC-4F09-954A-9B8F7BAF518B}" type="slidenum">
              <a:rPr lang="en-GB" altLang="en-US" smtClean="0"/>
              <a:pPr/>
              <a:t>5</a:t>
            </a:fld>
            <a:endParaRPr lang="en-GB" altLang="en-US"/>
          </a:p>
        </p:txBody>
      </p:sp>
    </p:spTree>
    <p:extLst>
      <p:ext uri="{BB962C8B-B14F-4D97-AF65-F5344CB8AC3E}">
        <p14:creationId xmlns:p14="http://schemas.microsoft.com/office/powerpoint/2010/main" val="17437546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4A776D-1CCC-4F09-954A-9B8F7BAF518B}" type="slidenum">
              <a:rPr lang="en-GB" altLang="en-US" smtClean="0"/>
              <a:pPr/>
              <a:t>6</a:t>
            </a:fld>
            <a:endParaRPr lang="en-GB" altLang="en-US"/>
          </a:p>
        </p:txBody>
      </p:sp>
    </p:spTree>
    <p:extLst>
      <p:ext uri="{BB962C8B-B14F-4D97-AF65-F5344CB8AC3E}">
        <p14:creationId xmlns:p14="http://schemas.microsoft.com/office/powerpoint/2010/main" val="17800314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4A776D-1CCC-4F09-954A-9B8F7BAF518B}" type="slidenum">
              <a:rPr lang="en-GB" altLang="en-US" smtClean="0"/>
              <a:pPr/>
              <a:t>7</a:t>
            </a:fld>
            <a:endParaRPr lang="en-GB" altLang="en-US"/>
          </a:p>
        </p:txBody>
      </p:sp>
    </p:spTree>
    <p:extLst>
      <p:ext uri="{BB962C8B-B14F-4D97-AF65-F5344CB8AC3E}">
        <p14:creationId xmlns:p14="http://schemas.microsoft.com/office/powerpoint/2010/main" val="35681673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4A776D-1CCC-4F09-954A-9B8F7BAF518B}" type="slidenum">
              <a:rPr lang="en-GB" altLang="en-US" smtClean="0"/>
              <a:pPr/>
              <a:t>8</a:t>
            </a:fld>
            <a:endParaRPr lang="en-GB" altLang="en-US"/>
          </a:p>
        </p:txBody>
      </p:sp>
    </p:spTree>
    <p:extLst>
      <p:ext uri="{BB962C8B-B14F-4D97-AF65-F5344CB8AC3E}">
        <p14:creationId xmlns:p14="http://schemas.microsoft.com/office/powerpoint/2010/main" val="22188044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4A776D-1CCC-4F09-954A-9B8F7BAF518B}" type="slidenum">
              <a:rPr lang="en-GB" altLang="en-US" smtClean="0"/>
              <a:pPr/>
              <a:t>9</a:t>
            </a:fld>
            <a:endParaRPr lang="en-GB" altLang="en-US"/>
          </a:p>
        </p:txBody>
      </p:sp>
    </p:spTree>
    <p:extLst>
      <p:ext uri="{BB962C8B-B14F-4D97-AF65-F5344CB8AC3E}">
        <p14:creationId xmlns:p14="http://schemas.microsoft.com/office/powerpoint/2010/main" val="4671422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ftr" sz="quarter" idx="10"/>
          </p:nvPr>
        </p:nvSpPr>
        <p:spPr>
          <a:ln/>
        </p:spPr>
        <p:txBody>
          <a:bodyPr/>
          <a:lstStyle>
            <a:lvl1pPr>
              <a:defRPr/>
            </a:lvl1pPr>
          </a:lstStyle>
          <a:p>
            <a:pPr>
              <a:defRPr/>
            </a:pPr>
            <a:r>
              <a:rPr lang="en-GB"/>
              <a:t>International Labour Office</a:t>
            </a:r>
          </a:p>
          <a:p>
            <a:pPr>
              <a:defRPr/>
            </a:pPr>
            <a:r>
              <a:rPr lang="en-GB"/>
              <a:t>Department of Statistics</a:t>
            </a:r>
          </a:p>
        </p:txBody>
      </p:sp>
      <p:sp>
        <p:nvSpPr>
          <p:cNvPr id="5" name="Rectangle 5"/>
          <p:cNvSpPr>
            <a:spLocks noGrp="1" noChangeArrowheads="1"/>
          </p:cNvSpPr>
          <p:nvPr>
            <p:ph type="sldNum" sz="quarter" idx="11"/>
          </p:nvPr>
        </p:nvSpPr>
        <p:spPr>
          <a:ln/>
        </p:spPr>
        <p:txBody>
          <a:bodyPr/>
          <a:lstStyle>
            <a:lvl1pPr>
              <a:defRPr/>
            </a:lvl1pPr>
          </a:lstStyle>
          <a:p>
            <a:fld id="{F290771C-EDE0-4411-BB67-0B409322FBC3}" type="slidenum">
              <a:rPr lang="en-GB" altLang="en-US"/>
              <a:pPr/>
              <a:t>‹#›</a:t>
            </a:fld>
            <a:r>
              <a:rPr lang="en-GB" altLang="en-US"/>
              <a:t> </a:t>
            </a:r>
          </a:p>
        </p:txBody>
      </p:sp>
    </p:spTree>
    <p:extLst>
      <p:ext uri="{BB962C8B-B14F-4D97-AF65-F5344CB8AC3E}">
        <p14:creationId xmlns:p14="http://schemas.microsoft.com/office/powerpoint/2010/main" val="2887755062"/>
      </p:ext>
    </p:extLst>
  </p:cSld>
  <p:clrMapOvr>
    <a:masterClrMapping/>
  </p:clrMapOvr>
  <p:transition advClick="0">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ftr" sz="quarter" idx="10"/>
          </p:nvPr>
        </p:nvSpPr>
        <p:spPr>
          <a:ln/>
        </p:spPr>
        <p:txBody>
          <a:bodyPr/>
          <a:lstStyle>
            <a:lvl1pPr>
              <a:defRPr/>
            </a:lvl1pPr>
          </a:lstStyle>
          <a:p>
            <a:pPr>
              <a:defRPr/>
            </a:pPr>
            <a:r>
              <a:rPr lang="en-GB"/>
              <a:t>International Labour Office</a:t>
            </a:r>
          </a:p>
          <a:p>
            <a:pPr>
              <a:defRPr/>
            </a:pPr>
            <a:r>
              <a:rPr lang="en-GB"/>
              <a:t>Department of Statistics</a:t>
            </a:r>
          </a:p>
        </p:txBody>
      </p:sp>
      <p:sp>
        <p:nvSpPr>
          <p:cNvPr id="5" name="Rectangle 5"/>
          <p:cNvSpPr>
            <a:spLocks noGrp="1" noChangeArrowheads="1"/>
          </p:cNvSpPr>
          <p:nvPr>
            <p:ph type="sldNum" sz="quarter" idx="11"/>
          </p:nvPr>
        </p:nvSpPr>
        <p:spPr>
          <a:ln/>
        </p:spPr>
        <p:txBody>
          <a:bodyPr/>
          <a:lstStyle>
            <a:lvl1pPr>
              <a:defRPr/>
            </a:lvl1pPr>
          </a:lstStyle>
          <a:p>
            <a:fld id="{7B13BA8C-3D01-4667-BACB-852DB7EE99CD}" type="slidenum">
              <a:rPr lang="en-GB" altLang="en-US"/>
              <a:pPr/>
              <a:t>‹#›</a:t>
            </a:fld>
            <a:r>
              <a:rPr lang="en-GB" altLang="en-US"/>
              <a:t> </a:t>
            </a:r>
          </a:p>
        </p:txBody>
      </p:sp>
    </p:spTree>
    <p:extLst>
      <p:ext uri="{BB962C8B-B14F-4D97-AF65-F5344CB8AC3E}">
        <p14:creationId xmlns:p14="http://schemas.microsoft.com/office/powerpoint/2010/main" val="1705705557"/>
      </p:ext>
    </p:extLst>
  </p:cSld>
  <p:clrMapOvr>
    <a:masterClrMapping/>
  </p:clrMapOvr>
  <p:transition advClick="0">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0513" y="274638"/>
            <a:ext cx="2057400" cy="58801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68313" y="274638"/>
            <a:ext cx="6019800" cy="58801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ftr" sz="quarter" idx="10"/>
          </p:nvPr>
        </p:nvSpPr>
        <p:spPr>
          <a:ln/>
        </p:spPr>
        <p:txBody>
          <a:bodyPr/>
          <a:lstStyle>
            <a:lvl1pPr>
              <a:defRPr/>
            </a:lvl1pPr>
          </a:lstStyle>
          <a:p>
            <a:pPr>
              <a:defRPr/>
            </a:pPr>
            <a:r>
              <a:rPr lang="en-GB"/>
              <a:t>International Labour Office</a:t>
            </a:r>
          </a:p>
          <a:p>
            <a:pPr>
              <a:defRPr/>
            </a:pPr>
            <a:r>
              <a:rPr lang="en-GB"/>
              <a:t>Department of Statistics</a:t>
            </a:r>
          </a:p>
        </p:txBody>
      </p:sp>
      <p:sp>
        <p:nvSpPr>
          <p:cNvPr id="5" name="Rectangle 5"/>
          <p:cNvSpPr>
            <a:spLocks noGrp="1" noChangeArrowheads="1"/>
          </p:cNvSpPr>
          <p:nvPr>
            <p:ph type="sldNum" sz="quarter" idx="11"/>
          </p:nvPr>
        </p:nvSpPr>
        <p:spPr>
          <a:ln/>
        </p:spPr>
        <p:txBody>
          <a:bodyPr/>
          <a:lstStyle>
            <a:lvl1pPr>
              <a:defRPr/>
            </a:lvl1pPr>
          </a:lstStyle>
          <a:p>
            <a:fld id="{1B4CFCA0-A98F-4F4C-AD7F-D5955DB6980C}" type="slidenum">
              <a:rPr lang="en-GB" altLang="en-US"/>
              <a:pPr/>
              <a:t>‹#›</a:t>
            </a:fld>
            <a:r>
              <a:rPr lang="en-GB" altLang="en-US"/>
              <a:t> </a:t>
            </a:r>
          </a:p>
        </p:txBody>
      </p:sp>
    </p:spTree>
    <p:extLst>
      <p:ext uri="{BB962C8B-B14F-4D97-AF65-F5344CB8AC3E}">
        <p14:creationId xmlns:p14="http://schemas.microsoft.com/office/powerpoint/2010/main" val="1613041405"/>
      </p:ext>
    </p:extLst>
  </p:cSld>
  <p:clrMapOvr>
    <a:masterClrMapping/>
  </p:clrMapOvr>
  <p:transition advClick="0">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ftr" sz="quarter" idx="10"/>
          </p:nvPr>
        </p:nvSpPr>
        <p:spPr>
          <a:ln/>
        </p:spPr>
        <p:txBody>
          <a:bodyPr/>
          <a:lstStyle>
            <a:lvl1pPr>
              <a:defRPr/>
            </a:lvl1pPr>
          </a:lstStyle>
          <a:p>
            <a:pPr>
              <a:defRPr/>
            </a:pPr>
            <a:r>
              <a:rPr lang="en-GB"/>
              <a:t>International Labour Office</a:t>
            </a:r>
          </a:p>
          <a:p>
            <a:pPr>
              <a:defRPr/>
            </a:pPr>
            <a:r>
              <a:rPr lang="en-GB"/>
              <a:t>Department of Statistics</a:t>
            </a:r>
          </a:p>
        </p:txBody>
      </p:sp>
      <p:sp>
        <p:nvSpPr>
          <p:cNvPr id="5" name="Rectangle 5"/>
          <p:cNvSpPr>
            <a:spLocks noGrp="1" noChangeArrowheads="1"/>
          </p:cNvSpPr>
          <p:nvPr>
            <p:ph type="sldNum" sz="quarter" idx="11"/>
          </p:nvPr>
        </p:nvSpPr>
        <p:spPr>
          <a:ln/>
        </p:spPr>
        <p:txBody>
          <a:bodyPr/>
          <a:lstStyle>
            <a:lvl1pPr>
              <a:defRPr/>
            </a:lvl1pPr>
          </a:lstStyle>
          <a:p>
            <a:fld id="{3773109F-6A49-4123-94F7-ED2AF9026FF3}" type="slidenum">
              <a:rPr lang="en-GB" altLang="en-US"/>
              <a:pPr/>
              <a:t>‹#›</a:t>
            </a:fld>
            <a:r>
              <a:rPr lang="en-GB" altLang="en-US"/>
              <a:t> </a:t>
            </a:r>
          </a:p>
        </p:txBody>
      </p:sp>
    </p:spTree>
    <p:extLst>
      <p:ext uri="{BB962C8B-B14F-4D97-AF65-F5344CB8AC3E}">
        <p14:creationId xmlns:p14="http://schemas.microsoft.com/office/powerpoint/2010/main" val="2657913290"/>
      </p:ext>
    </p:extLst>
  </p:cSld>
  <p:clrMapOvr>
    <a:masterClrMapping/>
  </p:clrMapOvr>
  <p:transition advClick="0">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GB"/>
              <a:t>International Labour Office</a:t>
            </a:r>
          </a:p>
          <a:p>
            <a:pPr>
              <a:defRPr/>
            </a:pPr>
            <a:r>
              <a:rPr lang="en-GB"/>
              <a:t>Department of Statistics</a:t>
            </a:r>
          </a:p>
        </p:txBody>
      </p:sp>
      <p:sp>
        <p:nvSpPr>
          <p:cNvPr id="5" name="Rectangle 5"/>
          <p:cNvSpPr>
            <a:spLocks noGrp="1" noChangeArrowheads="1"/>
          </p:cNvSpPr>
          <p:nvPr>
            <p:ph type="sldNum" sz="quarter" idx="11"/>
          </p:nvPr>
        </p:nvSpPr>
        <p:spPr>
          <a:ln/>
        </p:spPr>
        <p:txBody>
          <a:bodyPr/>
          <a:lstStyle>
            <a:lvl1pPr>
              <a:defRPr/>
            </a:lvl1pPr>
          </a:lstStyle>
          <a:p>
            <a:fld id="{241EC106-D33C-498B-BF90-5D8A08F27F6A}" type="slidenum">
              <a:rPr lang="en-GB" altLang="en-US"/>
              <a:pPr/>
              <a:t>‹#›</a:t>
            </a:fld>
            <a:r>
              <a:rPr lang="en-GB" altLang="en-US"/>
              <a:t> </a:t>
            </a:r>
          </a:p>
        </p:txBody>
      </p:sp>
    </p:spTree>
    <p:extLst>
      <p:ext uri="{BB962C8B-B14F-4D97-AF65-F5344CB8AC3E}">
        <p14:creationId xmlns:p14="http://schemas.microsoft.com/office/powerpoint/2010/main" val="1882733953"/>
      </p:ext>
    </p:extLst>
  </p:cSld>
  <p:clrMapOvr>
    <a:masterClrMapping/>
  </p:clrMapOvr>
  <p:transition advClick="0">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6287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6287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ftr" sz="quarter" idx="10"/>
          </p:nvPr>
        </p:nvSpPr>
        <p:spPr>
          <a:ln/>
        </p:spPr>
        <p:txBody>
          <a:bodyPr/>
          <a:lstStyle>
            <a:lvl1pPr>
              <a:defRPr/>
            </a:lvl1pPr>
          </a:lstStyle>
          <a:p>
            <a:pPr>
              <a:defRPr/>
            </a:pPr>
            <a:r>
              <a:rPr lang="en-GB"/>
              <a:t>International Labour Office</a:t>
            </a:r>
          </a:p>
          <a:p>
            <a:pPr>
              <a:defRPr/>
            </a:pPr>
            <a:r>
              <a:rPr lang="en-GB"/>
              <a:t>Department of Statistics</a:t>
            </a:r>
          </a:p>
        </p:txBody>
      </p:sp>
      <p:sp>
        <p:nvSpPr>
          <p:cNvPr id="6" name="Rectangle 5"/>
          <p:cNvSpPr>
            <a:spLocks noGrp="1" noChangeArrowheads="1"/>
          </p:cNvSpPr>
          <p:nvPr>
            <p:ph type="sldNum" sz="quarter" idx="11"/>
          </p:nvPr>
        </p:nvSpPr>
        <p:spPr>
          <a:ln/>
        </p:spPr>
        <p:txBody>
          <a:bodyPr/>
          <a:lstStyle>
            <a:lvl1pPr>
              <a:defRPr/>
            </a:lvl1pPr>
          </a:lstStyle>
          <a:p>
            <a:fld id="{634ECEAB-951E-4BB3-871F-609620962A75}" type="slidenum">
              <a:rPr lang="en-GB" altLang="en-US"/>
              <a:pPr/>
              <a:t>‹#›</a:t>
            </a:fld>
            <a:r>
              <a:rPr lang="en-GB" altLang="en-US"/>
              <a:t> </a:t>
            </a:r>
          </a:p>
        </p:txBody>
      </p:sp>
    </p:spTree>
    <p:extLst>
      <p:ext uri="{BB962C8B-B14F-4D97-AF65-F5344CB8AC3E}">
        <p14:creationId xmlns:p14="http://schemas.microsoft.com/office/powerpoint/2010/main" val="3462035930"/>
      </p:ext>
    </p:extLst>
  </p:cSld>
  <p:clrMapOvr>
    <a:masterClrMapping/>
  </p:clrMapOvr>
  <p:transition advClick="0">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ftr" sz="quarter" idx="10"/>
          </p:nvPr>
        </p:nvSpPr>
        <p:spPr>
          <a:ln/>
        </p:spPr>
        <p:txBody>
          <a:bodyPr/>
          <a:lstStyle>
            <a:lvl1pPr>
              <a:defRPr/>
            </a:lvl1pPr>
          </a:lstStyle>
          <a:p>
            <a:pPr>
              <a:defRPr/>
            </a:pPr>
            <a:r>
              <a:rPr lang="en-GB"/>
              <a:t>International Labour Office</a:t>
            </a:r>
          </a:p>
          <a:p>
            <a:pPr>
              <a:defRPr/>
            </a:pPr>
            <a:r>
              <a:rPr lang="en-GB"/>
              <a:t>Department of Statistics</a:t>
            </a:r>
          </a:p>
        </p:txBody>
      </p:sp>
      <p:sp>
        <p:nvSpPr>
          <p:cNvPr id="8" name="Rectangle 5"/>
          <p:cNvSpPr>
            <a:spLocks noGrp="1" noChangeArrowheads="1"/>
          </p:cNvSpPr>
          <p:nvPr>
            <p:ph type="sldNum" sz="quarter" idx="11"/>
          </p:nvPr>
        </p:nvSpPr>
        <p:spPr>
          <a:ln/>
        </p:spPr>
        <p:txBody>
          <a:bodyPr/>
          <a:lstStyle>
            <a:lvl1pPr>
              <a:defRPr/>
            </a:lvl1pPr>
          </a:lstStyle>
          <a:p>
            <a:fld id="{1D493C55-1D1A-405F-AC64-5BA09FDB462B}" type="slidenum">
              <a:rPr lang="en-GB" altLang="en-US"/>
              <a:pPr/>
              <a:t>‹#›</a:t>
            </a:fld>
            <a:r>
              <a:rPr lang="en-GB" altLang="en-US"/>
              <a:t> </a:t>
            </a:r>
          </a:p>
        </p:txBody>
      </p:sp>
    </p:spTree>
    <p:extLst>
      <p:ext uri="{BB962C8B-B14F-4D97-AF65-F5344CB8AC3E}">
        <p14:creationId xmlns:p14="http://schemas.microsoft.com/office/powerpoint/2010/main" val="327219867"/>
      </p:ext>
    </p:extLst>
  </p:cSld>
  <p:clrMapOvr>
    <a:masterClrMapping/>
  </p:clrMapOvr>
  <p:transition advClick="0">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ftr" sz="quarter" idx="10"/>
          </p:nvPr>
        </p:nvSpPr>
        <p:spPr>
          <a:ln/>
        </p:spPr>
        <p:txBody>
          <a:bodyPr/>
          <a:lstStyle>
            <a:lvl1pPr>
              <a:defRPr/>
            </a:lvl1pPr>
          </a:lstStyle>
          <a:p>
            <a:pPr>
              <a:defRPr/>
            </a:pPr>
            <a:r>
              <a:rPr lang="en-GB"/>
              <a:t>International Labour Office</a:t>
            </a:r>
          </a:p>
          <a:p>
            <a:pPr>
              <a:defRPr/>
            </a:pPr>
            <a:r>
              <a:rPr lang="en-GB"/>
              <a:t>Department of Statistics</a:t>
            </a:r>
          </a:p>
        </p:txBody>
      </p:sp>
      <p:sp>
        <p:nvSpPr>
          <p:cNvPr id="4" name="Rectangle 5"/>
          <p:cNvSpPr>
            <a:spLocks noGrp="1" noChangeArrowheads="1"/>
          </p:cNvSpPr>
          <p:nvPr>
            <p:ph type="sldNum" sz="quarter" idx="11"/>
          </p:nvPr>
        </p:nvSpPr>
        <p:spPr>
          <a:ln/>
        </p:spPr>
        <p:txBody>
          <a:bodyPr/>
          <a:lstStyle>
            <a:lvl1pPr>
              <a:defRPr/>
            </a:lvl1pPr>
          </a:lstStyle>
          <a:p>
            <a:fld id="{9FB92524-F4E2-410F-8981-4860587E3262}" type="slidenum">
              <a:rPr lang="en-GB" altLang="en-US"/>
              <a:pPr/>
              <a:t>‹#›</a:t>
            </a:fld>
            <a:r>
              <a:rPr lang="en-GB" altLang="en-US"/>
              <a:t> </a:t>
            </a:r>
          </a:p>
        </p:txBody>
      </p:sp>
    </p:spTree>
    <p:extLst>
      <p:ext uri="{BB962C8B-B14F-4D97-AF65-F5344CB8AC3E}">
        <p14:creationId xmlns:p14="http://schemas.microsoft.com/office/powerpoint/2010/main" val="351446631"/>
      </p:ext>
    </p:extLst>
  </p:cSld>
  <p:clrMapOvr>
    <a:masterClrMapping/>
  </p:clrMapOvr>
  <p:transition advClick="0">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GB"/>
              <a:t>International Labour Office</a:t>
            </a:r>
          </a:p>
          <a:p>
            <a:pPr>
              <a:defRPr/>
            </a:pPr>
            <a:r>
              <a:rPr lang="en-GB"/>
              <a:t>Department of Statistics</a:t>
            </a:r>
          </a:p>
        </p:txBody>
      </p:sp>
      <p:sp>
        <p:nvSpPr>
          <p:cNvPr id="3" name="Rectangle 5"/>
          <p:cNvSpPr>
            <a:spLocks noGrp="1" noChangeArrowheads="1"/>
          </p:cNvSpPr>
          <p:nvPr>
            <p:ph type="sldNum" sz="quarter" idx="11"/>
          </p:nvPr>
        </p:nvSpPr>
        <p:spPr>
          <a:ln/>
        </p:spPr>
        <p:txBody>
          <a:bodyPr/>
          <a:lstStyle>
            <a:lvl1pPr>
              <a:defRPr/>
            </a:lvl1pPr>
          </a:lstStyle>
          <a:p>
            <a:fld id="{96C42008-72B5-4489-8976-AC047A31DB41}" type="slidenum">
              <a:rPr lang="en-GB" altLang="en-US"/>
              <a:pPr/>
              <a:t>‹#›</a:t>
            </a:fld>
            <a:r>
              <a:rPr lang="en-GB" altLang="en-US"/>
              <a:t> </a:t>
            </a:r>
          </a:p>
        </p:txBody>
      </p:sp>
    </p:spTree>
    <p:extLst>
      <p:ext uri="{BB962C8B-B14F-4D97-AF65-F5344CB8AC3E}">
        <p14:creationId xmlns:p14="http://schemas.microsoft.com/office/powerpoint/2010/main" val="3951927165"/>
      </p:ext>
    </p:extLst>
  </p:cSld>
  <p:clrMapOvr>
    <a:masterClrMapping/>
  </p:clrMapOvr>
  <p:transition advClick="0">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GB"/>
              <a:t>International Labour Office</a:t>
            </a:r>
          </a:p>
          <a:p>
            <a:pPr>
              <a:defRPr/>
            </a:pPr>
            <a:r>
              <a:rPr lang="en-GB"/>
              <a:t>Department of Statistics</a:t>
            </a:r>
          </a:p>
        </p:txBody>
      </p:sp>
      <p:sp>
        <p:nvSpPr>
          <p:cNvPr id="6" name="Rectangle 5"/>
          <p:cNvSpPr>
            <a:spLocks noGrp="1" noChangeArrowheads="1"/>
          </p:cNvSpPr>
          <p:nvPr>
            <p:ph type="sldNum" sz="quarter" idx="11"/>
          </p:nvPr>
        </p:nvSpPr>
        <p:spPr>
          <a:ln/>
        </p:spPr>
        <p:txBody>
          <a:bodyPr/>
          <a:lstStyle>
            <a:lvl1pPr>
              <a:defRPr/>
            </a:lvl1pPr>
          </a:lstStyle>
          <a:p>
            <a:fld id="{B39CF7AB-DCF2-42CF-B954-5FE080B2BA2B}" type="slidenum">
              <a:rPr lang="en-GB" altLang="en-US"/>
              <a:pPr/>
              <a:t>‹#›</a:t>
            </a:fld>
            <a:r>
              <a:rPr lang="en-GB" altLang="en-US"/>
              <a:t> </a:t>
            </a:r>
          </a:p>
        </p:txBody>
      </p:sp>
    </p:spTree>
    <p:extLst>
      <p:ext uri="{BB962C8B-B14F-4D97-AF65-F5344CB8AC3E}">
        <p14:creationId xmlns:p14="http://schemas.microsoft.com/office/powerpoint/2010/main" val="47955524"/>
      </p:ext>
    </p:extLst>
  </p:cSld>
  <p:clrMapOvr>
    <a:masterClrMapping/>
  </p:clrMapOvr>
  <p:transition advClick="0">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GB"/>
              <a:t>International Labour Office</a:t>
            </a:r>
          </a:p>
          <a:p>
            <a:pPr>
              <a:defRPr/>
            </a:pPr>
            <a:r>
              <a:rPr lang="en-GB"/>
              <a:t>Department of Statistics</a:t>
            </a:r>
          </a:p>
        </p:txBody>
      </p:sp>
      <p:sp>
        <p:nvSpPr>
          <p:cNvPr id="6" name="Rectangle 5"/>
          <p:cNvSpPr>
            <a:spLocks noGrp="1" noChangeArrowheads="1"/>
          </p:cNvSpPr>
          <p:nvPr>
            <p:ph type="sldNum" sz="quarter" idx="11"/>
          </p:nvPr>
        </p:nvSpPr>
        <p:spPr>
          <a:ln/>
        </p:spPr>
        <p:txBody>
          <a:bodyPr/>
          <a:lstStyle>
            <a:lvl1pPr>
              <a:defRPr/>
            </a:lvl1pPr>
          </a:lstStyle>
          <a:p>
            <a:fld id="{9EE2EDB3-F15C-4896-B806-AEAAABD42182}" type="slidenum">
              <a:rPr lang="en-GB" altLang="en-US"/>
              <a:pPr/>
              <a:t>‹#›</a:t>
            </a:fld>
            <a:r>
              <a:rPr lang="en-GB" altLang="en-US"/>
              <a:t> </a:t>
            </a:r>
          </a:p>
        </p:txBody>
      </p:sp>
    </p:spTree>
    <p:extLst>
      <p:ext uri="{BB962C8B-B14F-4D97-AF65-F5344CB8AC3E}">
        <p14:creationId xmlns:p14="http://schemas.microsoft.com/office/powerpoint/2010/main" val="123962420"/>
      </p:ext>
    </p:extLst>
  </p:cSld>
  <p:clrMapOvr>
    <a:masterClrMapping/>
  </p:clrMapOvr>
  <p:transition advClick="0">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619250" y="274638"/>
            <a:ext cx="5976938"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mpd="dbl">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27" name="Rectangle 3"/>
          <p:cNvSpPr>
            <a:spLocks noGrp="1" noChangeArrowheads="1"/>
          </p:cNvSpPr>
          <p:nvPr>
            <p:ph type="body" idx="1"/>
          </p:nvPr>
        </p:nvSpPr>
        <p:spPr bwMode="auto">
          <a:xfrm>
            <a:off x="468313" y="1628775"/>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3076" name="Rectangle 4"/>
          <p:cNvSpPr>
            <a:spLocks noGrp="1" noChangeArrowheads="1"/>
          </p:cNvSpPr>
          <p:nvPr>
            <p:ph type="ftr" sz="quarter" idx="3"/>
          </p:nvPr>
        </p:nvSpPr>
        <p:spPr bwMode="auto">
          <a:xfrm>
            <a:off x="2087563" y="6308725"/>
            <a:ext cx="5976937"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600">
                <a:latin typeface="Arial" charset="0"/>
                <a:cs typeface="+mn-cs"/>
              </a:defRPr>
            </a:lvl1pPr>
          </a:lstStyle>
          <a:p>
            <a:pPr>
              <a:defRPr/>
            </a:pPr>
            <a:r>
              <a:rPr lang="en-GB"/>
              <a:t>International Labour Office</a:t>
            </a:r>
          </a:p>
          <a:p>
            <a:pPr>
              <a:defRPr/>
            </a:pPr>
            <a:r>
              <a:rPr lang="en-GB"/>
              <a:t>Department of Statistics</a:t>
            </a:r>
          </a:p>
        </p:txBody>
      </p:sp>
      <p:sp>
        <p:nvSpPr>
          <p:cNvPr id="3077" name="Rectangle 5"/>
          <p:cNvSpPr>
            <a:spLocks noGrp="1" noChangeArrowheads="1"/>
          </p:cNvSpPr>
          <p:nvPr>
            <p:ph type="sldNum" sz="quarter" idx="4"/>
          </p:nvPr>
        </p:nvSpPr>
        <p:spPr bwMode="auto">
          <a:xfrm>
            <a:off x="7010400" y="61658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66367E4F-354B-43C3-B904-B01BA2777595}" type="slidenum">
              <a:rPr lang="en-GB" altLang="en-US"/>
              <a:pPr/>
              <a:t>‹#›</a:t>
            </a:fld>
            <a:r>
              <a:rPr lang="en-GB" altLang="en-US"/>
              <a:t> </a:t>
            </a:r>
          </a:p>
        </p:txBody>
      </p:sp>
      <p:pic>
        <p:nvPicPr>
          <p:cNvPr id="1030" name="Picture 6" descr="ilologoa"/>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667625" y="260350"/>
            <a:ext cx="1304925" cy="124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Line 7"/>
          <p:cNvSpPr>
            <a:spLocks noChangeShapeType="1"/>
          </p:cNvSpPr>
          <p:nvPr/>
        </p:nvSpPr>
        <p:spPr bwMode="auto">
          <a:xfrm flipV="1">
            <a:off x="0" y="1484313"/>
            <a:ext cx="9144000" cy="0"/>
          </a:xfrm>
          <a:prstGeom prst="line">
            <a:avLst/>
          </a:prstGeom>
          <a:noFill/>
          <a:ln w="57150" cmpd="thinThick">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2" name="Line 8"/>
          <p:cNvSpPr>
            <a:spLocks noChangeShapeType="1"/>
          </p:cNvSpPr>
          <p:nvPr/>
        </p:nvSpPr>
        <p:spPr bwMode="auto">
          <a:xfrm>
            <a:off x="0" y="6237288"/>
            <a:ext cx="9144000" cy="0"/>
          </a:xfrm>
          <a:prstGeom prst="line">
            <a:avLst/>
          </a:prstGeom>
          <a:noFill/>
          <a:ln w="9525" cap="rnd">
            <a:solidFill>
              <a:schemeClr val="tx1"/>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pic>
        <p:nvPicPr>
          <p:cNvPr id="1033" name="Picture 9" descr="logo general report"/>
          <p:cNvPicPr>
            <a:picLocks noChangeAspect="1" noChangeArrowheads="1"/>
          </p:cNvPicPr>
          <p:nvPr userDrawn="1"/>
        </p:nvPicPr>
        <p:blipFill>
          <a:blip r:embed="rId14">
            <a:extLst>
              <a:ext uri="{28A0092B-C50C-407E-A947-70E740481C1C}">
                <a14:useLocalDpi xmlns:a14="http://schemas.microsoft.com/office/drawing/2010/main" val="0"/>
              </a:ext>
            </a:extLst>
          </a:blip>
          <a:srcRect t="13808" b="19826"/>
          <a:stretch>
            <a:fillRect/>
          </a:stretch>
        </p:blipFill>
        <p:spPr bwMode="auto">
          <a:xfrm>
            <a:off x="611188" y="28575"/>
            <a:ext cx="1090612" cy="109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WordArt 10"/>
          <p:cNvSpPr>
            <a:spLocks noChangeArrowheads="1" noChangeShapeType="1" noTextEdit="1"/>
          </p:cNvSpPr>
          <p:nvPr userDrawn="1"/>
        </p:nvSpPr>
        <p:spPr bwMode="auto">
          <a:xfrm>
            <a:off x="107950" y="1052513"/>
            <a:ext cx="1584325" cy="361950"/>
          </a:xfrm>
          <a:prstGeom prst="rect">
            <a:avLst/>
          </a:prstGeom>
        </p:spPr>
        <p:txBody>
          <a:bodyPr wrap="none" fromWordArt="1">
            <a:prstTxWarp prst="textPlain">
              <a:avLst>
                <a:gd name="adj" fmla="val 50000"/>
              </a:avLst>
            </a:prstTxWarp>
          </a:bodyPr>
          <a:lstStyle/>
          <a:p>
            <a:pPr algn="ctr"/>
            <a:r>
              <a:rPr lang="en-US" sz="2400" kern="10" spc="1200">
                <a:ln w="12700">
                  <a:solidFill>
                    <a:srgbClr val="3333CC"/>
                  </a:solidFill>
                  <a:miter lim="800000"/>
                  <a:headEnd/>
                  <a:tailEnd/>
                </a:ln>
                <a:solidFill>
                  <a:srgbClr val="0000FF">
                    <a:alpha val="83136"/>
                  </a:srgbClr>
                </a:solidFill>
                <a:effectLst>
                  <a:outerShdw dist="45791" dir="2021404" algn="ctr" rotWithShape="0">
                    <a:srgbClr val="9999FF"/>
                  </a:outerShdw>
                </a:effectLst>
                <a:latin typeface="Arial Black" panose="020B0A04020102020204" pitchFamily="34" charset="0"/>
              </a:rPr>
              <a:t>Statistics</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advClick="0">
    <p:wipe dir="r"/>
  </p:transition>
  <p:hf sldNum="0" hdr="0" dt="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ahoma" pitchFamily="34" charset="0"/>
        </a:defRPr>
      </a:lvl2pPr>
      <a:lvl3pPr algn="ctr" rtl="0" eaLnBrk="0" fontAlgn="base" hangingPunct="0">
        <a:spcBef>
          <a:spcPct val="0"/>
        </a:spcBef>
        <a:spcAft>
          <a:spcPct val="0"/>
        </a:spcAft>
        <a:defRPr sz="3600">
          <a:solidFill>
            <a:schemeClr val="tx2"/>
          </a:solidFill>
          <a:latin typeface="Tahoma" pitchFamily="34" charset="0"/>
        </a:defRPr>
      </a:lvl3pPr>
      <a:lvl4pPr algn="ctr" rtl="0" eaLnBrk="0" fontAlgn="base" hangingPunct="0">
        <a:spcBef>
          <a:spcPct val="0"/>
        </a:spcBef>
        <a:spcAft>
          <a:spcPct val="0"/>
        </a:spcAft>
        <a:defRPr sz="3600">
          <a:solidFill>
            <a:schemeClr val="tx2"/>
          </a:solidFill>
          <a:latin typeface="Tahoma" pitchFamily="34" charset="0"/>
        </a:defRPr>
      </a:lvl4pPr>
      <a:lvl5pPr algn="ctr" rtl="0" eaLnBrk="0" fontAlgn="base" hangingPunct="0">
        <a:spcBef>
          <a:spcPct val="0"/>
        </a:spcBef>
        <a:spcAft>
          <a:spcPct val="0"/>
        </a:spcAft>
        <a:defRPr sz="3600">
          <a:solidFill>
            <a:schemeClr val="tx2"/>
          </a:solidFill>
          <a:latin typeface="Tahoma" pitchFamily="34" charset="0"/>
        </a:defRPr>
      </a:lvl5pPr>
      <a:lvl6pPr marL="457200" algn="ctr" rtl="0" fontAlgn="base">
        <a:spcBef>
          <a:spcPct val="0"/>
        </a:spcBef>
        <a:spcAft>
          <a:spcPct val="0"/>
        </a:spcAft>
        <a:defRPr sz="3600">
          <a:solidFill>
            <a:schemeClr val="tx2"/>
          </a:solidFill>
          <a:latin typeface="Tahoma" pitchFamily="34" charset="0"/>
        </a:defRPr>
      </a:lvl6pPr>
      <a:lvl7pPr marL="914400" algn="ctr" rtl="0" fontAlgn="base">
        <a:spcBef>
          <a:spcPct val="0"/>
        </a:spcBef>
        <a:spcAft>
          <a:spcPct val="0"/>
        </a:spcAft>
        <a:defRPr sz="3600">
          <a:solidFill>
            <a:schemeClr val="tx2"/>
          </a:solidFill>
          <a:latin typeface="Tahoma" pitchFamily="34" charset="0"/>
        </a:defRPr>
      </a:lvl7pPr>
      <a:lvl8pPr marL="1371600" algn="ctr" rtl="0" fontAlgn="base">
        <a:spcBef>
          <a:spcPct val="0"/>
        </a:spcBef>
        <a:spcAft>
          <a:spcPct val="0"/>
        </a:spcAft>
        <a:defRPr sz="3600">
          <a:solidFill>
            <a:schemeClr val="tx2"/>
          </a:solidFill>
          <a:latin typeface="Tahoma" pitchFamily="34" charset="0"/>
        </a:defRPr>
      </a:lvl8pPr>
      <a:lvl9pPr marL="1828800" algn="ctr" rtl="0" fontAlgn="base">
        <a:spcBef>
          <a:spcPct val="0"/>
        </a:spcBef>
        <a:spcAft>
          <a:spcPct val="0"/>
        </a:spcAft>
        <a:defRPr sz="3600">
          <a:solidFill>
            <a:schemeClr val="tx2"/>
          </a:solidFill>
          <a:latin typeface="Tahoma" pitchFamily="34"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www.ilo.org/surveydata/index.php/catalog/DISABILITIES/about"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8"/>
          <p:cNvSpPr>
            <a:spLocks noGrp="1" noChangeArrowheads="1"/>
          </p:cNvSpPr>
          <p:nvPr>
            <p:ph type="ctrTitle"/>
          </p:nvPr>
        </p:nvSpPr>
        <p:spPr>
          <a:xfrm>
            <a:off x="-1588" y="3276600"/>
            <a:ext cx="9144001" cy="1447800"/>
          </a:xfrm>
        </p:spPr>
        <p:txBody>
          <a:bodyPr>
            <a:noAutofit/>
          </a:bodyPr>
          <a:lstStyle/>
          <a:p>
            <a:pPr eaLnBrk="1" hangingPunct="1">
              <a:spcBef>
                <a:spcPts val="0"/>
              </a:spcBef>
              <a:spcAft>
                <a:spcPts val="0"/>
              </a:spcAft>
              <a:defRPr/>
            </a:pPr>
            <a:r>
              <a:rPr lang="en-GB" sz="3200" b="1" i="1" dirty="0" smtClean="0">
                <a:solidFill>
                  <a:srgbClr val="0070C0"/>
                </a:solidFill>
                <a:latin typeface="Calibri" panose="020F0502020204030204" pitchFamily="34" charset="0"/>
              </a:rPr>
              <a:t/>
            </a:r>
            <a:br>
              <a:rPr lang="en-GB" sz="3200" b="1" i="1" dirty="0" smtClean="0">
                <a:solidFill>
                  <a:srgbClr val="0070C0"/>
                </a:solidFill>
                <a:latin typeface="Calibri" panose="020F0502020204030204" pitchFamily="34" charset="0"/>
              </a:rPr>
            </a:br>
            <a:r>
              <a:rPr lang="en-GB" sz="3200" b="1" i="1" dirty="0" smtClean="0">
                <a:solidFill>
                  <a:srgbClr val="0070C0"/>
                </a:solidFill>
                <a:latin typeface="Calibri" panose="020F0502020204030204" pitchFamily="34" charset="0"/>
              </a:rPr>
              <a:t/>
            </a:r>
            <a:br>
              <a:rPr lang="en-GB" sz="3200" b="1" i="1" dirty="0" smtClean="0">
                <a:solidFill>
                  <a:srgbClr val="0070C0"/>
                </a:solidFill>
                <a:latin typeface="Calibri" panose="020F0502020204030204" pitchFamily="34" charset="0"/>
              </a:rPr>
            </a:br>
            <a:r>
              <a:rPr lang="en-GB" sz="3200" b="1" i="1" dirty="0">
                <a:solidFill>
                  <a:srgbClr val="0070C0"/>
                </a:solidFill>
                <a:latin typeface="Calibri" panose="020F0502020204030204" pitchFamily="34" charset="0"/>
              </a:rPr>
              <a:t/>
            </a:r>
            <a:br>
              <a:rPr lang="en-GB" sz="3200" b="1" i="1" dirty="0">
                <a:solidFill>
                  <a:srgbClr val="0070C0"/>
                </a:solidFill>
                <a:latin typeface="Calibri" panose="020F0502020204030204" pitchFamily="34" charset="0"/>
              </a:rPr>
            </a:br>
            <a:r>
              <a:rPr lang="en-GB" sz="3200" b="1" i="1" dirty="0" smtClean="0">
                <a:solidFill>
                  <a:srgbClr val="0070C0"/>
                </a:solidFill>
                <a:latin typeface="Calibri" panose="020F0502020204030204" pitchFamily="34" charset="0"/>
              </a:rPr>
              <a:t/>
            </a:r>
            <a:br>
              <a:rPr lang="en-GB" sz="3200" b="1" i="1" dirty="0" smtClean="0">
                <a:solidFill>
                  <a:srgbClr val="0070C0"/>
                </a:solidFill>
                <a:latin typeface="Calibri" panose="020F0502020204030204" pitchFamily="34" charset="0"/>
              </a:rPr>
            </a:br>
            <a:r>
              <a:rPr lang="en-GB" sz="2800" b="1" i="1" dirty="0" smtClean="0">
                <a:solidFill>
                  <a:srgbClr val="0070C0"/>
                </a:solidFill>
                <a:latin typeface="Calibri" panose="020F0502020204030204" pitchFamily="34" charset="0"/>
              </a:rPr>
              <a:t>ILO’s work and planned activities </a:t>
            </a:r>
            <a:br>
              <a:rPr lang="en-GB" sz="2800" b="1" i="1" dirty="0" smtClean="0">
                <a:solidFill>
                  <a:srgbClr val="0070C0"/>
                </a:solidFill>
                <a:latin typeface="Calibri" panose="020F0502020204030204" pitchFamily="34" charset="0"/>
              </a:rPr>
            </a:br>
            <a:r>
              <a:rPr lang="en-GB" sz="2800" b="1" i="1" dirty="0" smtClean="0">
                <a:solidFill>
                  <a:srgbClr val="0070C0"/>
                </a:solidFill>
                <a:latin typeface="Calibri" panose="020F0502020204030204" pitchFamily="34" charset="0"/>
              </a:rPr>
              <a:t>on the measurement of labour force characteristics of people with disability</a:t>
            </a:r>
            <a:br>
              <a:rPr lang="en-GB" sz="2800" b="1" i="1" dirty="0" smtClean="0">
                <a:solidFill>
                  <a:srgbClr val="0070C0"/>
                </a:solidFill>
                <a:latin typeface="Calibri" panose="020F0502020204030204" pitchFamily="34" charset="0"/>
              </a:rPr>
            </a:br>
            <a:r>
              <a:rPr lang="en-GB" sz="3200" b="1" i="1" dirty="0" smtClean="0">
                <a:solidFill>
                  <a:srgbClr val="0070C0"/>
                </a:solidFill>
                <a:latin typeface="Calibri" panose="020F0502020204030204" pitchFamily="34" charset="0"/>
              </a:rPr>
              <a:t/>
            </a:r>
            <a:br>
              <a:rPr lang="en-GB" sz="3200" b="1" i="1" dirty="0" smtClean="0">
                <a:solidFill>
                  <a:srgbClr val="0070C0"/>
                </a:solidFill>
                <a:latin typeface="Calibri" panose="020F0502020204030204" pitchFamily="34" charset="0"/>
              </a:rPr>
            </a:br>
            <a:r>
              <a:rPr lang="en-GB" sz="3200" b="1" i="1" dirty="0" smtClean="0">
                <a:solidFill>
                  <a:srgbClr val="0070C0"/>
                </a:solidFill>
                <a:latin typeface="Calibri" panose="020F0502020204030204" pitchFamily="34" charset="0"/>
              </a:rPr>
              <a:t/>
            </a:r>
            <a:br>
              <a:rPr lang="en-GB" sz="3200" b="1" i="1" dirty="0" smtClean="0">
                <a:solidFill>
                  <a:srgbClr val="0070C0"/>
                </a:solidFill>
                <a:latin typeface="Calibri" panose="020F0502020204030204" pitchFamily="34" charset="0"/>
              </a:rPr>
            </a:br>
            <a:r>
              <a:rPr lang="en-GB" sz="3200" b="1" i="1" dirty="0" smtClean="0">
                <a:solidFill>
                  <a:srgbClr val="0070C0"/>
                </a:solidFill>
                <a:latin typeface="Calibri" panose="020F0502020204030204" pitchFamily="34" charset="0"/>
              </a:rPr>
              <a:t/>
            </a:r>
            <a:br>
              <a:rPr lang="en-GB" sz="3200" b="1" i="1" dirty="0" smtClean="0">
                <a:solidFill>
                  <a:srgbClr val="0070C0"/>
                </a:solidFill>
                <a:latin typeface="Calibri" panose="020F0502020204030204" pitchFamily="34" charset="0"/>
              </a:rPr>
            </a:br>
            <a:r>
              <a:rPr lang="en-GB" sz="1600" b="1" i="1" dirty="0" smtClean="0">
                <a:solidFill>
                  <a:srgbClr val="0070C0"/>
                </a:solidFill>
                <a:latin typeface="Calibri" panose="020F0502020204030204" pitchFamily="34" charset="0"/>
              </a:rPr>
              <a:t>Valentina Stoevska</a:t>
            </a:r>
            <a:r>
              <a:rPr lang="en-GB" sz="1600" kern="1200" dirty="0" smtClean="0">
                <a:solidFill>
                  <a:srgbClr val="0070C0"/>
                </a:solidFill>
                <a:latin typeface="Calibri" panose="020F0502020204030204" pitchFamily="34" charset="0"/>
                <a:ea typeface="+mn-ea"/>
                <a:cs typeface="Arial" pitchFamily="34" charset="0"/>
              </a:rPr>
              <a:t>, </a:t>
            </a:r>
            <a:r>
              <a:rPr lang="en-GB" sz="1600" dirty="0" smtClean="0">
                <a:latin typeface="Calibri" panose="020F0502020204030204" pitchFamily="34" charset="0"/>
                <a:cs typeface="Arial" pitchFamily="34" charset="0"/>
              </a:rPr>
              <a:t/>
            </a:r>
            <a:br>
              <a:rPr lang="en-GB" sz="1600" dirty="0" smtClean="0">
                <a:latin typeface="Calibri" panose="020F0502020204030204" pitchFamily="34" charset="0"/>
                <a:cs typeface="Arial" pitchFamily="34" charset="0"/>
              </a:rPr>
            </a:br>
            <a:r>
              <a:rPr lang="en-GB" sz="1600" kern="1200" dirty="0" smtClean="0">
                <a:solidFill>
                  <a:srgbClr val="0070C0"/>
                </a:solidFill>
                <a:latin typeface="Calibri" panose="020F0502020204030204" pitchFamily="34" charset="0"/>
                <a:ea typeface="+mn-ea"/>
                <a:cs typeface="Arial" pitchFamily="34" charset="0"/>
              </a:rPr>
              <a:t>ILO Department of </a:t>
            </a:r>
            <a:r>
              <a:rPr lang="en-GB" sz="1600" kern="1200" dirty="0" smtClean="0">
                <a:solidFill>
                  <a:srgbClr val="0070C0"/>
                </a:solidFill>
                <a:latin typeface="Calibri" panose="020F0502020204030204" pitchFamily="34" charset="0"/>
                <a:ea typeface="+mn-ea"/>
                <a:cs typeface="Arial" pitchFamily="34" charset="0"/>
              </a:rPr>
              <a:t>Statistics</a:t>
            </a:r>
            <a:r>
              <a:rPr lang="en-GB" sz="1600" dirty="0" smtClean="0">
                <a:latin typeface="Calibri" panose="020F0502020204030204" pitchFamily="34" charset="0"/>
                <a:cs typeface="Arial" pitchFamily="34" charset="0"/>
              </a:rPr>
              <a:t/>
            </a:r>
            <a:br>
              <a:rPr lang="en-GB" sz="1600" dirty="0" smtClean="0">
                <a:latin typeface="Calibri" panose="020F0502020204030204" pitchFamily="34" charset="0"/>
                <a:cs typeface="Arial" pitchFamily="34" charset="0"/>
              </a:rPr>
            </a:br>
            <a:r>
              <a:rPr lang="en-GB" sz="3200" dirty="0" smtClean="0">
                <a:solidFill>
                  <a:srgbClr val="0070C0"/>
                </a:solidFill>
                <a:latin typeface="Calibri" panose="020F0502020204030204" pitchFamily="34" charset="0"/>
              </a:rPr>
              <a:t/>
            </a:r>
            <a:br>
              <a:rPr lang="en-GB" sz="3200" dirty="0" smtClean="0">
                <a:solidFill>
                  <a:srgbClr val="0070C0"/>
                </a:solidFill>
                <a:latin typeface="Calibri" panose="020F0502020204030204" pitchFamily="34" charset="0"/>
              </a:rPr>
            </a:br>
            <a:r>
              <a:rPr lang="en-GB" sz="3200" dirty="0" smtClean="0">
                <a:solidFill>
                  <a:srgbClr val="0070C0"/>
                </a:solidFill>
                <a:latin typeface="Calibri" panose="020F0502020204030204" pitchFamily="34" charset="0"/>
              </a:rPr>
              <a:t/>
            </a:r>
            <a:br>
              <a:rPr lang="en-GB" sz="3200" dirty="0" smtClean="0">
                <a:solidFill>
                  <a:srgbClr val="0070C0"/>
                </a:solidFill>
                <a:latin typeface="Calibri" panose="020F0502020204030204" pitchFamily="34" charset="0"/>
              </a:rPr>
            </a:br>
            <a:endParaRPr lang="en-GB" sz="3200" dirty="0" smtClean="0">
              <a:solidFill>
                <a:srgbClr val="0070C0"/>
              </a:solidFill>
              <a:latin typeface="Calibri" panose="020F0502020204030204" pitchFamily="34" charset="0"/>
            </a:endParaRPr>
          </a:p>
        </p:txBody>
      </p:sp>
    </p:spTree>
  </p:cSld>
  <p:clrMapOvr>
    <a:masterClrMapping/>
  </p:clrMapOvr>
  <p:transition advClick="0">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763713" y="274638"/>
            <a:ext cx="5976937" cy="1143000"/>
          </a:xfrm>
        </p:spPr>
        <p:txBody>
          <a:bodyPr/>
          <a:lstStyle/>
          <a:p>
            <a:pPr eaLnBrk="1" hangingPunct="1"/>
            <a:r>
              <a:rPr lang="en-GB" altLang="en-US" sz="3200" dirty="0" smtClean="0">
                <a:latin typeface="Calibri" panose="020F0502020204030204" pitchFamily="34" charset="0"/>
              </a:rPr>
              <a:t>Overall picture</a:t>
            </a:r>
          </a:p>
        </p:txBody>
      </p:sp>
      <p:sp>
        <p:nvSpPr>
          <p:cNvPr id="11267" name="Content Placeholder 2"/>
          <p:cNvSpPr>
            <a:spLocks noGrp="1"/>
          </p:cNvSpPr>
          <p:nvPr>
            <p:ph idx="1"/>
          </p:nvPr>
        </p:nvSpPr>
        <p:spPr/>
        <p:txBody>
          <a:bodyPr>
            <a:normAutofit fontScale="92500" lnSpcReduction="10000"/>
          </a:bodyPr>
          <a:lstStyle/>
          <a:p>
            <a:pPr marL="0" indent="0" eaLnBrk="1" hangingPunct="1">
              <a:buFontTx/>
              <a:buNone/>
              <a:defRPr/>
            </a:pPr>
            <a:r>
              <a:rPr lang="en-GB" altLang="en-US" sz="2000" b="1" dirty="0" smtClean="0">
                <a:latin typeface="Calibri" panose="020F0502020204030204" pitchFamily="34" charset="0"/>
              </a:rPr>
              <a:t>Difficult to get timely, reliable, comparable statistics on labour force characteristics of people with disabilities</a:t>
            </a:r>
          </a:p>
          <a:p>
            <a:pPr marL="0" lvl="1" indent="0">
              <a:buClr>
                <a:schemeClr val="accent1"/>
              </a:buClr>
              <a:buFontTx/>
              <a:buNone/>
              <a:defRPr/>
            </a:pPr>
            <a:r>
              <a:rPr lang="en-GB" altLang="it-IT" b="1" dirty="0" smtClean="0">
                <a:latin typeface="Calibri" panose="020F0502020204030204" pitchFamily="34" charset="0"/>
              </a:rPr>
              <a:t>The quality and quantity of data available varies enormously across the world </a:t>
            </a:r>
          </a:p>
          <a:p>
            <a:pPr lvl="1" eaLnBrk="1" hangingPunct="1">
              <a:defRPr/>
            </a:pPr>
            <a:r>
              <a:rPr lang="en-GB" altLang="en-US" dirty="0" smtClean="0">
                <a:latin typeface="Calibri" panose="020F0502020204030204" pitchFamily="34" charset="0"/>
              </a:rPr>
              <a:t>Disability is not systematically monitored (variable covered but not processed against labour force characteristics)</a:t>
            </a:r>
          </a:p>
          <a:p>
            <a:pPr lvl="1" eaLnBrk="1" hangingPunct="1">
              <a:defRPr/>
            </a:pPr>
            <a:r>
              <a:rPr lang="en-GB" altLang="en-US" dirty="0" smtClean="0">
                <a:latin typeface="Calibri" panose="020F0502020204030204" pitchFamily="34" charset="0"/>
              </a:rPr>
              <a:t>Variety of sources (</a:t>
            </a:r>
            <a:r>
              <a:rPr lang="en-GB" altLang="en-US" i="1" dirty="0" smtClean="0">
                <a:latin typeface="Calibri" panose="020F0502020204030204" pitchFamily="34" charset="0"/>
              </a:rPr>
              <a:t>varying degree of limitations</a:t>
            </a:r>
            <a:r>
              <a:rPr lang="en-GB" altLang="en-US" dirty="0" smtClean="0">
                <a:latin typeface="Calibri" panose="020F0502020204030204" pitchFamily="34" charset="0"/>
              </a:rPr>
              <a:t>)</a:t>
            </a:r>
          </a:p>
          <a:p>
            <a:pPr lvl="2" eaLnBrk="1" hangingPunct="1">
              <a:defRPr/>
            </a:pPr>
            <a:r>
              <a:rPr lang="en-GB" altLang="en-US" sz="2000" dirty="0" smtClean="0">
                <a:latin typeface="Calibri" panose="020F0502020204030204" pitchFamily="34" charset="0"/>
              </a:rPr>
              <a:t>Censuses</a:t>
            </a:r>
          </a:p>
          <a:p>
            <a:pPr lvl="2" eaLnBrk="1" hangingPunct="1">
              <a:defRPr/>
            </a:pPr>
            <a:r>
              <a:rPr lang="en-GB" altLang="en-US" sz="2000" dirty="0" smtClean="0">
                <a:latin typeface="Calibri" panose="020F0502020204030204" pitchFamily="34" charset="0"/>
              </a:rPr>
              <a:t>Household surveys and specialized disability surveys</a:t>
            </a:r>
          </a:p>
          <a:p>
            <a:pPr lvl="2" eaLnBrk="1" hangingPunct="1">
              <a:defRPr/>
            </a:pPr>
            <a:r>
              <a:rPr lang="en-GB" altLang="en-US" sz="2000" dirty="0" smtClean="0">
                <a:latin typeface="Calibri" panose="020F0502020204030204" pitchFamily="34" charset="0"/>
              </a:rPr>
              <a:t>Various types of administrative data</a:t>
            </a:r>
          </a:p>
          <a:p>
            <a:pPr lvl="2" eaLnBrk="1" hangingPunct="1">
              <a:defRPr/>
            </a:pPr>
            <a:r>
              <a:rPr lang="en-GB" altLang="en-US" sz="2000" dirty="0" smtClean="0">
                <a:latin typeface="Calibri" panose="020F0502020204030204" pitchFamily="34" charset="0"/>
              </a:rPr>
              <a:t>Establishment surveys</a:t>
            </a:r>
          </a:p>
          <a:p>
            <a:pPr lvl="1">
              <a:defRPr/>
            </a:pPr>
            <a:r>
              <a:rPr lang="en-GB" dirty="0" smtClean="0">
                <a:latin typeface="Calibri" panose="020F0502020204030204" pitchFamily="34" charset="0"/>
              </a:rPr>
              <a:t>Different classifications, concepts, definitions and questionnaires</a:t>
            </a:r>
          </a:p>
          <a:p>
            <a:pPr lvl="1" eaLnBrk="1" hangingPunct="1">
              <a:defRPr/>
            </a:pPr>
            <a:r>
              <a:rPr lang="en-GB" altLang="en-US" dirty="0" smtClean="0">
                <a:latin typeface="Calibri" panose="020F0502020204030204" pitchFamily="34" charset="0"/>
              </a:rPr>
              <a:t>Different indicators </a:t>
            </a:r>
          </a:p>
          <a:p>
            <a:pPr lvl="1">
              <a:defRPr/>
            </a:pPr>
            <a:r>
              <a:rPr lang="en-GB" dirty="0" smtClean="0">
                <a:solidFill>
                  <a:schemeClr val="accent4">
                    <a:lumMod val="75000"/>
                    <a:lumOff val="25000"/>
                  </a:schemeClr>
                </a:solidFill>
                <a:latin typeface="Calibri" panose="020F0502020204030204" pitchFamily="34" charset="0"/>
              </a:rPr>
              <a:t>Reported employment-to-population ratios vary from less than 10% to more than 60%</a:t>
            </a:r>
            <a:endParaRPr lang="en-GB" dirty="0">
              <a:solidFill>
                <a:schemeClr val="accent4">
                  <a:lumMod val="75000"/>
                  <a:lumOff val="25000"/>
                </a:schemeClr>
              </a:solidFill>
              <a:latin typeface="Calibri" panose="020F0502020204030204" pitchFamily="34" charset="0"/>
            </a:endParaRPr>
          </a:p>
        </p:txBody>
      </p:sp>
      <p:sp>
        <p:nvSpPr>
          <p:cNvPr id="14340" name="Footer Placeholder 3"/>
          <p:cNvSpPr>
            <a:spLocks noGrp="1"/>
          </p:cNvSpPr>
          <p:nvPr>
            <p:ph type="ftr" sz="quarter" idx="10"/>
          </p:nvPr>
        </p:nvSpPr>
        <p:spPr>
          <a:xfrm rot="16200000">
            <a:off x="7165975" y="3627438"/>
            <a:ext cx="3209925" cy="365125"/>
          </a:xfrm>
        </p:spPr>
        <p:txBody>
          <a:bodyPr/>
          <a:lstStyle>
            <a:lvl1pPr eaLnBrk="0" hangingPunct="0">
              <a:spcBef>
                <a:spcPct val="20000"/>
              </a:spcBef>
              <a:buChar char="•"/>
              <a:defRPr sz="2400">
                <a:solidFill>
                  <a:schemeClr val="tx1"/>
                </a:solidFill>
                <a:latin typeface="Tahoma" pitchFamily="34" charset="0"/>
              </a:defRPr>
            </a:lvl1pPr>
            <a:lvl2pPr marL="742950" indent="-285750" eaLnBrk="0" hangingPunct="0">
              <a:spcBef>
                <a:spcPct val="20000"/>
              </a:spcBef>
              <a:buChar char="–"/>
              <a:defRPr sz="2000">
                <a:solidFill>
                  <a:schemeClr val="tx1"/>
                </a:solidFill>
                <a:latin typeface="Tahoma" pitchFamily="34" charset="0"/>
              </a:defRPr>
            </a:lvl2pPr>
            <a:lvl3pPr marL="1143000" indent="-228600" eaLnBrk="0" hangingPunct="0">
              <a:spcBef>
                <a:spcPct val="20000"/>
              </a:spcBef>
              <a:buChar char="•"/>
              <a:defRPr>
                <a:solidFill>
                  <a:schemeClr val="tx1"/>
                </a:solidFill>
                <a:latin typeface="Tahoma" pitchFamily="34" charset="0"/>
              </a:defRPr>
            </a:lvl3pPr>
            <a:lvl4pPr marL="1600200" indent="-228600" eaLnBrk="0" hangingPunct="0">
              <a:spcBef>
                <a:spcPct val="20000"/>
              </a:spcBef>
              <a:buChar char="–"/>
              <a:defRPr sz="1600">
                <a:solidFill>
                  <a:schemeClr val="tx1"/>
                </a:solidFill>
                <a:latin typeface="Tahoma" pitchFamily="34" charset="0"/>
              </a:defRPr>
            </a:lvl4pPr>
            <a:lvl5pPr marL="2057400" indent="-228600" eaLnBrk="0" hangingPunct="0">
              <a:spcBef>
                <a:spcPct val="20000"/>
              </a:spcBef>
              <a:buChar char="»"/>
              <a:defRPr sz="1600">
                <a:solidFill>
                  <a:schemeClr val="tx1"/>
                </a:solidFill>
                <a:latin typeface="Tahoma" pitchFamily="34" charset="0"/>
              </a:defRPr>
            </a:lvl5pPr>
            <a:lvl6pPr marL="2514600" indent="-228600" eaLnBrk="0" fontAlgn="base" hangingPunct="0">
              <a:spcBef>
                <a:spcPct val="20000"/>
              </a:spcBef>
              <a:spcAft>
                <a:spcPct val="0"/>
              </a:spcAft>
              <a:buChar char="»"/>
              <a:defRPr sz="1600">
                <a:solidFill>
                  <a:schemeClr val="tx1"/>
                </a:solidFill>
                <a:latin typeface="Tahoma" pitchFamily="34" charset="0"/>
              </a:defRPr>
            </a:lvl6pPr>
            <a:lvl7pPr marL="2971800" indent="-228600" eaLnBrk="0" fontAlgn="base" hangingPunct="0">
              <a:spcBef>
                <a:spcPct val="20000"/>
              </a:spcBef>
              <a:spcAft>
                <a:spcPct val="0"/>
              </a:spcAft>
              <a:buChar char="»"/>
              <a:defRPr sz="1600">
                <a:solidFill>
                  <a:schemeClr val="tx1"/>
                </a:solidFill>
                <a:latin typeface="Tahoma" pitchFamily="34" charset="0"/>
              </a:defRPr>
            </a:lvl7pPr>
            <a:lvl8pPr marL="3429000" indent="-228600" eaLnBrk="0" fontAlgn="base" hangingPunct="0">
              <a:spcBef>
                <a:spcPct val="20000"/>
              </a:spcBef>
              <a:spcAft>
                <a:spcPct val="0"/>
              </a:spcAft>
              <a:buChar char="»"/>
              <a:defRPr sz="1600">
                <a:solidFill>
                  <a:schemeClr val="tx1"/>
                </a:solidFill>
                <a:latin typeface="Tahoma" pitchFamily="34" charset="0"/>
              </a:defRPr>
            </a:lvl8pPr>
            <a:lvl9pPr marL="3886200" indent="-228600" eaLnBrk="0" fontAlgn="base" hangingPunct="0">
              <a:spcBef>
                <a:spcPct val="20000"/>
              </a:spcBef>
              <a:spcAft>
                <a:spcPct val="0"/>
              </a:spcAft>
              <a:buChar char="»"/>
              <a:defRPr sz="1600">
                <a:solidFill>
                  <a:schemeClr val="tx1"/>
                </a:solidFill>
                <a:latin typeface="Tahoma" pitchFamily="34" charset="0"/>
              </a:defRPr>
            </a:lvl9pPr>
          </a:lstStyle>
          <a:p>
            <a:pPr eaLnBrk="1" hangingPunct="1">
              <a:spcBef>
                <a:spcPct val="0"/>
              </a:spcBef>
              <a:buFontTx/>
              <a:buNone/>
              <a:defRPr/>
            </a:pPr>
            <a:r>
              <a:rPr lang="en-GB" altLang="en-US" sz="1600" dirty="0" smtClean="0">
                <a:latin typeface="Arial" charset="0"/>
              </a:rPr>
              <a:t>International Labour Office</a:t>
            </a:r>
          </a:p>
          <a:p>
            <a:pPr eaLnBrk="1" hangingPunct="1">
              <a:spcBef>
                <a:spcPct val="0"/>
              </a:spcBef>
              <a:buFontTx/>
              <a:buNone/>
              <a:defRPr/>
            </a:pPr>
            <a:r>
              <a:rPr lang="en-GB" altLang="en-US" sz="1600" dirty="0" smtClean="0">
                <a:latin typeface="Arial" charset="0"/>
              </a:rPr>
              <a:t>Department of Statistics</a:t>
            </a:r>
          </a:p>
        </p:txBody>
      </p:sp>
    </p:spTree>
  </p:cSld>
  <p:clrMapOvr>
    <a:masterClrMapping/>
  </p:clrMapOvr>
  <p:transition advClick="0">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a:xfrm>
            <a:off x="425450" y="1916113"/>
            <a:ext cx="8509000" cy="4525962"/>
          </a:xfrm>
        </p:spPr>
        <p:txBody>
          <a:bodyPr/>
          <a:lstStyle/>
          <a:p>
            <a:pPr marL="0" indent="0">
              <a:buFontTx/>
              <a:buNone/>
            </a:pPr>
            <a:r>
              <a:rPr lang="en-GB" altLang="en-US" sz="2000" i="1" dirty="0" smtClean="0">
                <a:latin typeface="Calibri" panose="020F0502020204030204" pitchFamily="34" charset="0"/>
              </a:rPr>
              <a:t>Type of sources (118 countries</a:t>
            </a:r>
            <a:r>
              <a:rPr lang="en-GB" altLang="en-US" sz="2000" b="1" i="1" dirty="0" smtClean="0">
                <a:latin typeface="Calibri" panose="020F0502020204030204" pitchFamily="34" charset="0"/>
              </a:rPr>
              <a:t>)</a:t>
            </a:r>
            <a:r>
              <a:rPr lang="en-GB" altLang="en-US" sz="2000" i="1" dirty="0" smtClean="0">
                <a:latin typeface="Calibri" panose="020F0502020204030204" pitchFamily="34" charset="0"/>
              </a:rPr>
              <a:t> 	  Periodicity of data collection (118 countries) </a:t>
            </a:r>
            <a:endParaRPr lang="en-GB" altLang="en-US" sz="2000" b="1" i="1" dirty="0" smtClean="0">
              <a:latin typeface="Calibri" panose="020F0502020204030204" pitchFamily="34" charset="0"/>
            </a:endParaRPr>
          </a:p>
        </p:txBody>
      </p:sp>
      <p:sp>
        <p:nvSpPr>
          <p:cNvPr id="4" name="Footer Placeholder 3"/>
          <p:cNvSpPr>
            <a:spLocks noGrp="1"/>
          </p:cNvSpPr>
          <p:nvPr>
            <p:ph type="ftr" sz="quarter" idx="10"/>
          </p:nvPr>
        </p:nvSpPr>
        <p:spPr/>
        <p:txBody>
          <a:bodyPr/>
          <a:lstStyle/>
          <a:p>
            <a:pPr>
              <a:defRPr/>
            </a:pPr>
            <a:r>
              <a:rPr lang="en-GB" smtClean="0"/>
              <a:t>International Labour Office</a:t>
            </a:r>
          </a:p>
          <a:p>
            <a:pPr>
              <a:defRPr/>
            </a:pPr>
            <a:r>
              <a:rPr lang="en-GB" smtClean="0"/>
              <a:t>Department of Statistics</a:t>
            </a:r>
            <a:endParaRPr lang="en-GB"/>
          </a:p>
        </p:txBody>
      </p:sp>
      <p:pic>
        <p:nvPicPr>
          <p:cNvPr id="12292" name="Picture 2" descr="Pie cha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2276475"/>
            <a:ext cx="4210050" cy="273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293" name="Picture 3" descr="Pie char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2276475"/>
            <a:ext cx="4406900" cy="2749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advClick="0">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GB" dirty="0" smtClean="0"/>
              <a:t>International Labour Office</a:t>
            </a:r>
          </a:p>
          <a:p>
            <a:pPr>
              <a:defRPr/>
            </a:pPr>
            <a:r>
              <a:rPr lang="en-GB" dirty="0" smtClean="0"/>
              <a:t>Department of Statistics</a:t>
            </a:r>
            <a:endParaRPr lang="en-GB" dirty="0"/>
          </a:p>
        </p:txBody>
      </p:sp>
      <p:pic>
        <p:nvPicPr>
          <p:cNvPr id="13316" name="Picture 2" descr="Pie cha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950" y="2276475"/>
            <a:ext cx="4267200" cy="258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317" name="Picture 3" descr="Pie char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2257425"/>
            <a:ext cx="4352925" cy="2619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advClick="0">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sz="3200" dirty="0" smtClean="0">
                <a:latin typeface="Calibri" panose="020F0502020204030204" pitchFamily="34" charset="0"/>
              </a:rPr>
              <a:t>Questions used to identify persons with disabilities</a:t>
            </a:r>
            <a:endParaRPr lang="en-GB" altLang="en-US" dirty="0" smtClean="0"/>
          </a:p>
        </p:txBody>
      </p:sp>
      <p:sp>
        <p:nvSpPr>
          <p:cNvPr id="14339" name="Content Placeholder 2"/>
          <p:cNvSpPr>
            <a:spLocks noGrp="1"/>
          </p:cNvSpPr>
          <p:nvPr>
            <p:ph idx="1"/>
          </p:nvPr>
        </p:nvSpPr>
        <p:spPr/>
        <p:txBody>
          <a:bodyPr/>
          <a:lstStyle/>
          <a:p>
            <a:pPr>
              <a:buFont typeface="Wingdings" panose="05000000000000000000" pitchFamily="2" charset="2"/>
              <a:buChar char="§"/>
            </a:pPr>
            <a:r>
              <a:rPr lang="en-US" altLang="en-US" dirty="0" smtClean="0">
                <a:latin typeface="Calibri" panose="020F0502020204030204" pitchFamily="34" charset="0"/>
              </a:rPr>
              <a:t>Direct questions related to impairment/body functioning (</a:t>
            </a:r>
            <a:r>
              <a:rPr lang="en-US" altLang="en-US" sz="2000" i="1" dirty="0" smtClean="0">
                <a:latin typeface="Calibri" panose="020F0502020204030204" pitchFamily="34" charset="0"/>
              </a:rPr>
              <a:t>but also registered work related disability)</a:t>
            </a:r>
          </a:p>
          <a:p>
            <a:pPr lvl="1"/>
            <a:r>
              <a:rPr lang="fr-CH" altLang="en-US" sz="1800" dirty="0" smtClean="0"/>
              <a:t>The </a:t>
            </a:r>
            <a:r>
              <a:rPr lang="fr-CH" altLang="en-US" sz="1800" dirty="0" err="1" smtClean="0"/>
              <a:t>respondent</a:t>
            </a:r>
            <a:r>
              <a:rPr lang="fr-CH" altLang="en-US" sz="1800" dirty="0" smtClean="0"/>
              <a:t> </a:t>
            </a:r>
            <a:r>
              <a:rPr lang="fr-CH" altLang="en-US" sz="1800" dirty="0" err="1" smtClean="0"/>
              <a:t>is</a:t>
            </a:r>
            <a:r>
              <a:rPr lang="fr-CH" altLang="en-US" sz="1800" dirty="0" smtClean="0"/>
              <a:t> </a:t>
            </a:r>
            <a:r>
              <a:rPr lang="fr-CH" altLang="en-US" sz="1800" dirty="0" err="1" smtClean="0"/>
              <a:t>directly</a:t>
            </a:r>
            <a:r>
              <a:rPr lang="fr-CH" altLang="en-US" sz="1800" dirty="0" smtClean="0"/>
              <a:t> </a:t>
            </a:r>
            <a:r>
              <a:rPr lang="fr-CH" altLang="en-US" sz="1800" dirty="0" err="1" smtClean="0"/>
              <a:t>asked</a:t>
            </a:r>
            <a:r>
              <a:rPr lang="fr-CH" altLang="en-US" sz="1800" dirty="0" smtClean="0"/>
              <a:t> if </a:t>
            </a:r>
            <a:r>
              <a:rPr lang="fr-CH" altLang="en-US" sz="1800" dirty="0" err="1" smtClean="0"/>
              <a:t>she</a:t>
            </a:r>
            <a:r>
              <a:rPr lang="fr-CH" altLang="en-US" sz="1800" dirty="0" smtClean="0"/>
              <a:t>/</a:t>
            </a:r>
            <a:r>
              <a:rPr lang="fr-CH" altLang="en-US" sz="1800" dirty="0" err="1" smtClean="0"/>
              <a:t>he</a:t>
            </a:r>
            <a:r>
              <a:rPr lang="fr-CH" altLang="en-US" sz="1800" dirty="0" smtClean="0"/>
              <a:t> </a:t>
            </a:r>
            <a:r>
              <a:rPr lang="fr-CH" altLang="en-US" sz="1800" dirty="0" err="1" smtClean="0"/>
              <a:t>is</a:t>
            </a:r>
            <a:r>
              <a:rPr lang="fr-CH" altLang="en-US" sz="1800" dirty="0" smtClean="0"/>
              <a:t> </a:t>
            </a:r>
            <a:r>
              <a:rPr lang="fr-CH" altLang="en-US" sz="1800" dirty="0" err="1" smtClean="0"/>
              <a:t>disabled</a:t>
            </a:r>
            <a:r>
              <a:rPr lang="fr-CH" altLang="en-US" sz="1800" dirty="0" smtClean="0"/>
              <a:t>, or</a:t>
            </a:r>
          </a:p>
          <a:p>
            <a:pPr lvl="1"/>
            <a:r>
              <a:rPr lang="fr-CH" altLang="en-US" sz="1800" dirty="0" smtClean="0"/>
              <a:t>The </a:t>
            </a:r>
            <a:r>
              <a:rPr lang="fr-CH" altLang="en-US" sz="1800" dirty="0" err="1" smtClean="0"/>
              <a:t>respondent</a:t>
            </a:r>
            <a:r>
              <a:rPr lang="fr-CH" altLang="en-US" sz="1800" dirty="0" smtClean="0"/>
              <a:t> </a:t>
            </a:r>
            <a:r>
              <a:rPr lang="fr-CH" altLang="en-US" sz="1800" dirty="0" err="1" smtClean="0"/>
              <a:t>is</a:t>
            </a:r>
            <a:r>
              <a:rPr lang="fr-CH" altLang="en-US" sz="1800" dirty="0" smtClean="0"/>
              <a:t> </a:t>
            </a:r>
            <a:r>
              <a:rPr lang="fr-CH" altLang="en-US" sz="1800" dirty="0" err="1" smtClean="0"/>
              <a:t>asked</a:t>
            </a:r>
            <a:r>
              <a:rPr lang="fr-CH" altLang="en-US" sz="1800" dirty="0" smtClean="0"/>
              <a:t> if </a:t>
            </a:r>
            <a:r>
              <a:rPr lang="fr-CH" altLang="en-US" sz="1800" dirty="0" err="1" smtClean="0"/>
              <a:t>she</a:t>
            </a:r>
            <a:r>
              <a:rPr lang="fr-CH" altLang="en-US" sz="1800" dirty="0" smtClean="0"/>
              <a:t>/</a:t>
            </a:r>
            <a:r>
              <a:rPr lang="fr-CH" altLang="en-US" sz="1800" dirty="0" err="1" smtClean="0"/>
              <a:t>he</a:t>
            </a:r>
            <a:r>
              <a:rPr lang="fr-CH" altLang="en-US" sz="1800" dirty="0" smtClean="0"/>
              <a:t> has </a:t>
            </a:r>
            <a:r>
              <a:rPr lang="en-GB" altLang="en-US" sz="1800" dirty="0" smtClean="0"/>
              <a:t>physical impairment; visual impairment; deafness/hearing impairment; muteness/severe speech problem; deaf-mute; permanent disfigurement; psychiatric and intellectual disability; multiple disability; paralyzed; </a:t>
            </a:r>
          </a:p>
          <a:p>
            <a:pPr>
              <a:buFont typeface="Wingdings" panose="05000000000000000000" pitchFamily="2" charset="2"/>
              <a:buChar char="§"/>
            </a:pPr>
            <a:r>
              <a:rPr lang="en-US" altLang="en-US" dirty="0" smtClean="0">
                <a:latin typeface="Calibri" panose="020F0502020204030204" pitchFamily="34" charset="0"/>
              </a:rPr>
              <a:t>Questions related to difficulties people face while performing daily activities </a:t>
            </a:r>
          </a:p>
          <a:p>
            <a:pPr lvl="1"/>
            <a:r>
              <a:rPr lang="en-GB" altLang="en-US" sz="1800" dirty="0" smtClean="0"/>
              <a:t>The respondent is asked if she/has difficulties in performing activities of daily living such as seeing, hearing, speaking, remembering, concentrating or communicating, mobility difficulties, etc.</a:t>
            </a:r>
          </a:p>
          <a:p>
            <a:pPr>
              <a:buFont typeface="Wingdings" panose="05000000000000000000" pitchFamily="2" charset="2"/>
              <a:buChar char="§"/>
            </a:pPr>
            <a:r>
              <a:rPr lang="en-US" altLang="en-US" dirty="0" smtClean="0">
                <a:latin typeface="Calibri" panose="020F0502020204030204" pitchFamily="34" charset="0"/>
              </a:rPr>
              <a:t>Questions related to limitations/participation in the </a:t>
            </a:r>
            <a:r>
              <a:rPr lang="en-US" altLang="en-US" dirty="0" err="1" smtClean="0">
                <a:latin typeface="Calibri" panose="020F0502020204030204" pitchFamily="34" charset="0"/>
              </a:rPr>
              <a:t>labour</a:t>
            </a:r>
            <a:r>
              <a:rPr lang="en-US" altLang="en-US" dirty="0" smtClean="0">
                <a:latin typeface="Calibri" panose="020F0502020204030204" pitchFamily="34" charset="0"/>
              </a:rPr>
              <a:t> market</a:t>
            </a:r>
            <a:r>
              <a:rPr lang="en-US" altLang="en-US" i="1" dirty="0" smtClean="0">
                <a:latin typeface="Calibri" panose="020F0502020204030204" pitchFamily="34" charset="0"/>
              </a:rPr>
              <a:t> (kind and amount of work they can do</a:t>
            </a:r>
            <a:r>
              <a:rPr lang="en-US" altLang="en-US" i="1" dirty="0" smtClean="0">
                <a:latin typeface="Calibri" panose="020F0502020204030204" pitchFamily="34" charset="0"/>
              </a:rPr>
              <a:t>)</a:t>
            </a:r>
            <a:endParaRPr lang="en-US" altLang="en-US" dirty="0" smtClean="0">
              <a:latin typeface="Calibri" panose="020F0502020204030204" pitchFamily="34" charset="0"/>
            </a:endParaRPr>
          </a:p>
        </p:txBody>
      </p:sp>
      <p:sp>
        <p:nvSpPr>
          <p:cNvPr id="4" name="Footer Placeholder 3"/>
          <p:cNvSpPr>
            <a:spLocks noGrp="1"/>
          </p:cNvSpPr>
          <p:nvPr>
            <p:ph type="ftr" sz="quarter" idx="10"/>
          </p:nvPr>
        </p:nvSpPr>
        <p:spPr/>
        <p:txBody>
          <a:bodyPr/>
          <a:lstStyle/>
          <a:p>
            <a:pPr>
              <a:defRPr/>
            </a:pPr>
            <a:r>
              <a:rPr lang="en-GB" smtClean="0"/>
              <a:t>International Labour Office</a:t>
            </a:r>
          </a:p>
          <a:p>
            <a:pPr>
              <a:defRPr/>
            </a:pPr>
            <a:r>
              <a:rPr lang="en-GB" smtClean="0"/>
              <a:t>Department of Statistics</a:t>
            </a:r>
            <a:endParaRPr lang="en-GB"/>
          </a:p>
        </p:txBody>
      </p:sp>
    </p:spTree>
  </p:cSld>
  <p:clrMapOvr>
    <a:masterClrMapping/>
  </p:clrMapOvr>
  <p:transition advClick="0">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en-US" sz="2000" dirty="0">
                <a:solidFill>
                  <a:srgbClr val="000066"/>
                </a:solidFill>
                <a:latin typeface="Calibri" panose="020F0502020204030204" pitchFamily="34" charset="0"/>
              </a:rPr>
              <a:t>Specialized disability surveys and modules</a:t>
            </a:r>
            <a:br>
              <a:rPr lang="en-US" altLang="en-US" sz="2000" dirty="0">
                <a:solidFill>
                  <a:srgbClr val="000066"/>
                </a:solidFill>
                <a:latin typeface="Calibri" panose="020F0502020204030204" pitchFamily="34" charset="0"/>
              </a:rPr>
            </a:br>
            <a:r>
              <a:rPr lang="en-US" altLang="en-US" sz="2000" b="1" dirty="0">
                <a:solidFill>
                  <a:srgbClr val="000066"/>
                </a:solidFill>
                <a:latin typeface="Calibri" panose="020F0502020204030204" pitchFamily="34" charset="0"/>
              </a:rPr>
              <a:t>Type of questions asked</a:t>
            </a:r>
            <a:endParaRPr lang="en-US" dirty="0"/>
          </a:p>
        </p:txBody>
      </p:sp>
      <p:sp>
        <p:nvSpPr>
          <p:cNvPr id="6" name="Content Placeholder 5"/>
          <p:cNvSpPr>
            <a:spLocks noGrp="1"/>
          </p:cNvSpPr>
          <p:nvPr>
            <p:ph sz="half" idx="1"/>
          </p:nvPr>
        </p:nvSpPr>
        <p:spPr>
          <a:xfrm>
            <a:off x="468312" y="1556792"/>
            <a:ext cx="7272040" cy="4525963"/>
          </a:xfrm>
        </p:spPr>
        <p:txBody>
          <a:bodyPr/>
          <a:lstStyle/>
          <a:p>
            <a:pPr lvl="0">
              <a:defRPr/>
            </a:pPr>
            <a:r>
              <a:rPr lang="en-GB" sz="1800" dirty="0">
                <a:solidFill>
                  <a:srgbClr val="000066"/>
                </a:solidFill>
              </a:rPr>
              <a:t>type of disability,</a:t>
            </a:r>
          </a:p>
          <a:p>
            <a:pPr lvl="0">
              <a:defRPr/>
            </a:pPr>
            <a:r>
              <a:rPr lang="en-GB" sz="1800" dirty="0">
                <a:solidFill>
                  <a:srgbClr val="000066"/>
                </a:solidFill>
              </a:rPr>
              <a:t>degree of disability,</a:t>
            </a:r>
          </a:p>
          <a:p>
            <a:pPr lvl="0">
              <a:defRPr/>
            </a:pPr>
            <a:r>
              <a:rPr lang="en-GB" sz="1800" dirty="0">
                <a:solidFill>
                  <a:srgbClr val="000066"/>
                </a:solidFill>
              </a:rPr>
              <a:t>duration of disability,</a:t>
            </a:r>
          </a:p>
          <a:p>
            <a:pPr lvl="0">
              <a:defRPr/>
            </a:pPr>
            <a:r>
              <a:rPr lang="en-GB" sz="1800" dirty="0">
                <a:solidFill>
                  <a:srgbClr val="000066"/>
                </a:solidFill>
              </a:rPr>
              <a:t>origin of disability,</a:t>
            </a:r>
          </a:p>
          <a:p>
            <a:pPr lvl="0">
              <a:defRPr/>
            </a:pPr>
            <a:r>
              <a:rPr lang="en-GB" sz="1800" dirty="0">
                <a:solidFill>
                  <a:srgbClr val="000066"/>
                </a:solidFill>
              </a:rPr>
              <a:t>age at the beginning of the disability,</a:t>
            </a:r>
          </a:p>
          <a:p>
            <a:pPr lvl="0">
              <a:defRPr/>
            </a:pPr>
            <a:r>
              <a:rPr lang="en-GB" sz="1800" dirty="0">
                <a:solidFill>
                  <a:srgbClr val="000066"/>
                </a:solidFill>
              </a:rPr>
              <a:t>use of support equipment, technology,</a:t>
            </a:r>
          </a:p>
          <a:p>
            <a:pPr lvl="0">
              <a:defRPr/>
            </a:pPr>
            <a:r>
              <a:rPr lang="en-GB" sz="1800" dirty="0">
                <a:solidFill>
                  <a:srgbClr val="000066"/>
                </a:solidFill>
              </a:rPr>
              <a:t>obstacles faced,</a:t>
            </a:r>
          </a:p>
          <a:p>
            <a:pPr lvl="0">
              <a:defRPr/>
            </a:pPr>
            <a:r>
              <a:rPr lang="en-GB" sz="1800" dirty="0">
                <a:solidFill>
                  <a:srgbClr val="000066"/>
                </a:solidFill>
              </a:rPr>
              <a:t>need for support/assistance and amount of assistance,</a:t>
            </a:r>
          </a:p>
          <a:p>
            <a:pPr lvl="0">
              <a:defRPr/>
            </a:pPr>
            <a:r>
              <a:rPr lang="en-GB" sz="1800" dirty="0">
                <a:solidFill>
                  <a:srgbClr val="000066"/>
                </a:solidFill>
              </a:rPr>
              <a:t>need for special equipment/adaptation of workplace,</a:t>
            </a:r>
          </a:p>
          <a:p>
            <a:pPr lvl="0">
              <a:defRPr/>
            </a:pPr>
            <a:r>
              <a:rPr lang="en-GB" sz="1800" dirty="0">
                <a:solidFill>
                  <a:srgbClr val="000066"/>
                </a:solidFill>
              </a:rPr>
              <a:t>transport means used, access to housing and public buildings,</a:t>
            </a:r>
          </a:p>
          <a:p>
            <a:pPr lvl="0">
              <a:defRPr/>
            </a:pPr>
            <a:r>
              <a:rPr lang="en-GB" sz="1800" dirty="0">
                <a:solidFill>
                  <a:srgbClr val="000066"/>
                </a:solidFill>
              </a:rPr>
              <a:t>perception of discrimination against people with disability, </a:t>
            </a:r>
          </a:p>
          <a:p>
            <a:pPr lvl="0">
              <a:defRPr/>
            </a:pPr>
            <a:r>
              <a:rPr lang="en-GB" sz="1800" dirty="0">
                <a:solidFill>
                  <a:srgbClr val="000066"/>
                </a:solidFill>
              </a:rPr>
              <a:t>membership in institutions related to disability,</a:t>
            </a:r>
          </a:p>
          <a:p>
            <a:pPr lvl="0">
              <a:defRPr/>
            </a:pPr>
            <a:r>
              <a:rPr lang="en-GB" sz="1800" dirty="0">
                <a:solidFill>
                  <a:srgbClr val="000066"/>
                </a:solidFill>
              </a:rPr>
              <a:t>use of special programs,</a:t>
            </a:r>
          </a:p>
          <a:p>
            <a:pPr lvl="0">
              <a:defRPr/>
            </a:pPr>
            <a:r>
              <a:rPr lang="en-GB" sz="1800" dirty="0">
                <a:solidFill>
                  <a:srgbClr val="000066"/>
                </a:solidFill>
              </a:rPr>
              <a:t>registration/medical certification.</a:t>
            </a:r>
          </a:p>
          <a:p>
            <a:endParaRPr lang="en-US" dirty="0"/>
          </a:p>
        </p:txBody>
      </p:sp>
      <p:sp>
        <p:nvSpPr>
          <p:cNvPr id="7" name="Content Placeholder 6"/>
          <p:cNvSpPr>
            <a:spLocks noGrp="1"/>
          </p:cNvSpPr>
          <p:nvPr>
            <p:ph sz="half" idx="2"/>
          </p:nvPr>
        </p:nvSpPr>
        <p:spPr>
          <a:xfrm>
            <a:off x="6156176" y="1637094"/>
            <a:ext cx="2664296" cy="2007930"/>
          </a:xfrm>
          <a:solidFill>
            <a:schemeClr val="accent1"/>
          </a:solidFill>
        </p:spPr>
        <p:txBody>
          <a:bodyPr/>
          <a:lstStyle/>
          <a:p>
            <a:pPr marL="0" lvl="0" indent="0" eaLnBrk="1" hangingPunct="1">
              <a:spcBef>
                <a:spcPct val="0"/>
              </a:spcBef>
              <a:buNone/>
              <a:defRPr/>
            </a:pPr>
            <a:r>
              <a:rPr lang="en-GB" sz="1400" kern="1200" dirty="0">
                <a:solidFill>
                  <a:srgbClr val="000066">
                    <a:lumMod val="60000"/>
                    <a:lumOff val="40000"/>
                  </a:srgbClr>
                </a:solidFill>
                <a:latin typeface="Arial" charset="0"/>
                <a:cs typeface="Arial" charset="0"/>
              </a:rPr>
              <a:t>EU Member States, Australia, Bangladesh, Canada, Chile, Ethiopia, Hong Kong, Hungary, India, Israel, Jordan, Lao, Malawi, Myanmar, Namibia, New Zealand, Peru, Spain, Swaziland, Tanzania, Thailand, Togo, Turkey, Uruguay, US, Vietnam, Zambia</a:t>
            </a:r>
          </a:p>
          <a:p>
            <a:endParaRPr lang="en-US" dirty="0"/>
          </a:p>
        </p:txBody>
      </p:sp>
      <p:sp>
        <p:nvSpPr>
          <p:cNvPr id="4" name="Footer Placeholder 3"/>
          <p:cNvSpPr>
            <a:spLocks noGrp="1"/>
          </p:cNvSpPr>
          <p:nvPr>
            <p:ph type="ftr" sz="quarter" idx="10"/>
          </p:nvPr>
        </p:nvSpPr>
        <p:spPr/>
        <p:txBody>
          <a:bodyPr/>
          <a:lstStyle/>
          <a:p>
            <a:pPr>
              <a:defRPr/>
            </a:pPr>
            <a:r>
              <a:rPr lang="en-GB" smtClean="0"/>
              <a:t>International Labour Office</a:t>
            </a:r>
          </a:p>
          <a:p>
            <a:pPr>
              <a:defRPr/>
            </a:pPr>
            <a:r>
              <a:rPr lang="en-GB" smtClean="0"/>
              <a:t>Department of Statistics</a:t>
            </a:r>
            <a:endParaRPr lang="en-GB"/>
          </a:p>
        </p:txBody>
      </p:sp>
    </p:spTree>
    <p:extLst>
      <p:ext uri="{BB962C8B-B14F-4D97-AF65-F5344CB8AC3E}">
        <p14:creationId xmlns:p14="http://schemas.microsoft.com/office/powerpoint/2010/main" val="1135596939"/>
      </p:ext>
    </p:extLst>
  </p:cSld>
  <p:clrMapOvr>
    <a:masterClrMapping/>
  </p:clrMapOvr>
  <p:transition advClick="0">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381000"/>
            <a:ext cx="7772400" cy="914400"/>
          </a:xfrm>
        </p:spPr>
        <p:txBody>
          <a:bodyPr/>
          <a:lstStyle/>
          <a:p>
            <a:r>
              <a:rPr lang="en-GB" altLang="en-US" sz="2000" b="1" dirty="0" smtClean="0">
                <a:latin typeface="Calibri" panose="020F0502020204030204" pitchFamily="34" charset="0"/>
              </a:rPr>
              <a:t>ILO’ s priority actions in 2016 and beyond</a:t>
            </a:r>
            <a:endParaRPr lang="en-GB" altLang="en-US" sz="2000" dirty="0" smtClean="0">
              <a:latin typeface="Calibri" panose="020F0502020204030204" pitchFamily="34" charset="0"/>
            </a:endParaRPr>
          </a:p>
        </p:txBody>
      </p:sp>
      <p:sp>
        <p:nvSpPr>
          <p:cNvPr id="12291" name="Rectangle 3"/>
          <p:cNvSpPr>
            <a:spLocks noGrp="1" noChangeArrowheads="1"/>
          </p:cNvSpPr>
          <p:nvPr>
            <p:ph idx="1"/>
          </p:nvPr>
        </p:nvSpPr>
        <p:spPr>
          <a:xfrm>
            <a:off x="611188" y="1628775"/>
            <a:ext cx="8070850" cy="4683125"/>
          </a:xfrm>
        </p:spPr>
        <p:txBody>
          <a:bodyPr>
            <a:normAutofit fontScale="92500" lnSpcReduction="10000"/>
          </a:bodyPr>
          <a:lstStyle/>
          <a:p>
            <a:pPr>
              <a:defRPr/>
            </a:pPr>
            <a:r>
              <a:rPr lang="en-GB" sz="2000" b="1" dirty="0" smtClean="0">
                <a:latin typeface="Calibri" panose="020F0502020204030204" pitchFamily="34" charset="0"/>
              </a:rPr>
              <a:t>Close the data gap -</a:t>
            </a:r>
            <a:r>
              <a:rPr lang="en-GB" sz="2000" dirty="0" smtClean="0">
                <a:latin typeface="Calibri" panose="020F0502020204030204" pitchFamily="34" charset="0"/>
              </a:rPr>
              <a:t> assemble, evaluate and organize available data and metadata on the labour force status of people with disabilities </a:t>
            </a:r>
          </a:p>
          <a:p>
            <a:pPr marL="742950" lvl="2" indent="-342900">
              <a:buFont typeface="Courier New" panose="02070309020205020404" pitchFamily="49" charset="0"/>
              <a:buChar char="o"/>
              <a:defRPr/>
            </a:pPr>
            <a:r>
              <a:rPr lang="en-GB" dirty="0" smtClean="0">
                <a:latin typeface="Calibri" panose="020F0502020204030204" pitchFamily="34" charset="0"/>
              </a:rPr>
              <a:t>The dataset would cover, wherever available </a:t>
            </a:r>
            <a:r>
              <a:rPr lang="en-GB" dirty="0" smtClean="0">
                <a:solidFill>
                  <a:srgbClr val="FF0000"/>
                </a:solidFill>
                <a:latin typeface="Calibri" panose="020F0502020204030204" pitchFamily="34" charset="0"/>
              </a:rPr>
              <a:t>employment, </a:t>
            </a:r>
            <a:r>
              <a:rPr lang="en-GB" dirty="0" smtClean="0">
                <a:latin typeface="Calibri" panose="020F0502020204030204" pitchFamily="34" charset="0"/>
              </a:rPr>
              <a:t> </a:t>
            </a:r>
            <a:r>
              <a:rPr lang="en-GB" dirty="0" smtClean="0">
                <a:solidFill>
                  <a:srgbClr val="FF0000"/>
                </a:solidFill>
                <a:latin typeface="Calibri" panose="020F0502020204030204" pitchFamily="34" charset="0"/>
              </a:rPr>
              <a:t>unemployment</a:t>
            </a:r>
            <a:r>
              <a:rPr lang="en-GB" dirty="0" smtClean="0">
                <a:latin typeface="Calibri" panose="020F0502020204030204" pitchFamily="34" charset="0"/>
              </a:rPr>
              <a:t> </a:t>
            </a:r>
            <a:r>
              <a:rPr lang="en-GB" dirty="0" smtClean="0">
                <a:solidFill>
                  <a:srgbClr val="FF0000"/>
                </a:solidFill>
                <a:latin typeface="Calibri" panose="020F0502020204030204" pitchFamily="34" charset="0"/>
              </a:rPr>
              <a:t>not in the labour force,  </a:t>
            </a:r>
            <a:r>
              <a:rPr lang="en-GB" dirty="0" smtClean="0">
                <a:latin typeface="Calibri" panose="020F0502020204030204" pitchFamily="34" charset="0"/>
              </a:rPr>
              <a:t>by sex, age, </a:t>
            </a:r>
            <a:r>
              <a:rPr lang="en-GB" altLang="en-US" dirty="0" smtClean="0">
                <a:latin typeface="Calibri" panose="020F0502020204030204" pitchFamily="34" charset="0"/>
              </a:rPr>
              <a:t>type of disability, severity of disability </a:t>
            </a:r>
            <a:r>
              <a:rPr lang="en-US" altLang="en-US" dirty="0" smtClean="0">
                <a:solidFill>
                  <a:srgbClr val="FF0000"/>
                </a:solidFill>
                <a:latin typeface="Calibri" panose="020F0502020204030204" pitchFamily="34" charset="0"/>
              </a:rPr>
              <a:t>employment </a:t>
            </a:r>
            <a:r>
              <a:rPr lang="en-US" altLang="en-US" dirty="0">
                <a:solidFill>
                  <a:srgbClr val="FF0000"/>
                </a:solidFill>
                <a:latin typeface="Calibri" panose="020F0502020204030204" pitchFamily="34" charset="0"/>
              </a:rPr>
              <a:t>in</a:t>
            </a:r>
            <a:r>
              <a:rPr lang="en-US" altLang="en-US" dirty="0">
                <a:latin typeface="Calibri" panose="020F0502020204030204" pitchFamily="34" charset="0"/>
              </a:rPr>
              <a:t> </a:t>
            </a:r>
            <a:r>
              <a:rPr lang="en-US" altLang="en-US" dirty="0">
                <a:solidFill>
                  <a:srgbClr val="FF0000"/>
                </a:solidFill>
                <a:latin typeface="Calibri" panose="020F0502020204030204" pitchFamily="34" charset="0"/>
              </a:rPr>
              <a:t>private/public sector</a:t>
            </a:r>
            <a:r>
              <a:rPr lang="en-US" altLang="en-US" dirty="0">
                <a:latin typeface="Calibri" panose="020F0502020204030204" pitchFamily="34" charset="0"/>
              </a:rPr>
              <a:t>, </a:t>
            </a:r>
            <a:r>
              <a:rPr lang="en-US" altLang="en-US" dirty="0">
                <a:solidFill>
                  <a:srgbClr val="FF0000"/>
                </a:solidFill>
                <a:latin typeface="Calibri" panose="020F0502020204030204" pitchFamily="34" charset="0"/>
              </a:rPr>
              <a:t>hours worked </a:t>
            </a:r>
            <a:endParaRPr lang="en-GB" dirty="0" smtClean="0">
              <a:latin typeface="Calibri" panose="020F0502020204030204" pitchFamily="34" charset="0"/>
            </a:endParaRPr>
          </a:p>
          <a:p>
            <a:pPr>
              <a:defRPr/>
            </a:pPr>
            <a:r>
              <a:rPr lang="en-GB" sz="2000" b="1" dirty="0" smtClean="0">
                <a:latin typeface="Calibri" panose="020F0502020204030204" pitchFamily="34" charset="0"/>
              </a:rPr>
              <a:t>Enhance the knowledge-base by</a:t>
            </a:r>
            <a:r>
              <a:rPr lang="en-GB" sz="2000" dirty="0" smtClean="0">
                <a:latin typeface="Calibri" panose="020F0502020204030204" pitchFamily="34" charset="0"/>
              </a:rPr>
              <a:t> </a:t>
            </a:r>
            <a:r>
              <a:rPr lang="en-GB" sz="2000" b="1" dirty="0" smtClean="0">
                <a:latin typeface="Calibri" panose="020F0502020204030204" pitchFamily="34" charset="0"/>
              </a:rPr>
              <a:t>releasing labour market indicators for people with/without disabilities and analysis</a:t>
            </a:r>
            <a:r>
              <a:rPr lang="en-GB" sz="2000" dirty="0" smtClean="0">
                <a:latin typeface="Calibri" panose="020F0502020204030204" pitchFamily="34" charset="0"/>
              </a:rPr>
              <a:t>.  </a:t>
            </a:r>
          </a:p>
          <a:p>
            <a:pPr>
              <a:defRPr/>
            </a:pPr>
            <a:r>
              <a:rPr lang="en-GB" sz="2000" dirty="0" smtClean="0">
                <a:latin typeface="Calibri" panose="020F0502020204030204" pitchFamily="34" charset="0"/>
              </a:rPr>
              <a:t>Support countries to develop their own </a:t>
            </a:r>
            <a:r>
              <a:rPr lang="en-GB" sz="2000" b="1" dirty="0" smtClean="0">
                <a:latin typeface="Calibri" panose="020F0502020204030204" pitchFamily="34" charset="0"/>
              </a:rPr>
              <a:t>capacity for monitoring disability (minimum set) in censuses and household surveys (e.g. labour force surveys) </a:t>
            </a:r>
            <a:r>
              <a:rPr lang="en-GB" sz="2000" dirty="0" smtClean="0">
                <a:latin typeface="Calibri" panose="020F0502020204030204" pitchFamily="34" charset="0"/>
              </a:rPr>
              <a:t>and strengthen  countries’ capacity to gather and </a:t>
            </a:r>
            <a:r>
              <a:rPr lang="en-GB" sz="2000" b="1" i="1" dirty="0" smtClean="0">
                <a:solidFill>
                  <a:srgbClr val="FF0000"/>
                </a:solidFill>
                <a:latin typeface="Calibri" panose="020F0502020204030204" pitchFamily="34" charset="0"/>
              </a:rPr>
              <a:t>disseminate </a:t>
            </a:r>
            <a:r>
              <a:rPr lang="en-GB" sz="2000" dirty="0" smtClean="0">
                <a:latin typeface="Calibri" panose="020F0502020204030204" pitchFamily="34" charset="0"/>
              </a:rPr>
              <a:t>sound, relevant and comparable data on labour force status of people with disability</a:t>
            </a:r>
          </a:p>
          <a:p>
            <a:pPr>
              <a:defRPr/>
            </a:pPr>
            <a:r>
              <a:rPr lang="en-GB" sz="2000" b="1" dirty="0" smtClean="0">
                <a:latin typeface="Calibri" panose="020F0502020204030204" pitchFamily="34" charset="0"/>
              </a:rPr>
              <a:t>Develop specialized module on </a:t>
            </a:r>
            <a:r>
              <a:rPr lang="en-GB" altLang="en-US" sz="2000" dirty="0" smtClean="0">
                <a:latin typeface="Calibri" panose="020F0502020204030204" pitchFamily="34" charset="0"/>
              </a:rPr>
              <a:t>the labour force characteristics of persons with disabilities (and obstacles they face in the labour market) in consultations with Washington group, other international/regional fora, countries and interest groups</a:t>
            </a:r>
            <a:endParaRPr lang="en-GB" altLang="en-US" dirty="0" smtClean="0">
              <a:latin typeface="Calibri" panose="020F0502020204030204" pitchFamily="34" charset="0"/>
            </a:endParaRPr>
          </a:p>
        </p:txBody>
      </p:sp>
    </p:spTree>
  </p:cSld>
  <p:clrMapOvr>
    <a:masterClrMapping/>
  </p:clrMapOvr>
  <p:transition advClick="0">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4213" y="304800"/>
            <a:ext cx="8448675" cy="1295400"/>
          </a:xfrm>
        </p:spPr>
        <p:txBody>
          <a:bodyPr/>
          <a:lstStyle/>
          <a:p>
            <a:r>
              <a:rPr lang="en-GB" altLang="en-US" b="1" dirty="0" smtClean="0">
                <a:solidFill>
                  <a:srgbClr val="0070C0"/>
                </a:solidFill>
                <a:latin typeface="Calibri" panose="020F0502020204030204" pitchFamily="34" charset="0"/>
              </a:rPr>
              <a:t>LFS and other HH-based surveys</a:t>
            </a:r>
            <a:br>
              <a:rPr lang="en-GB" altLang="en-US" b="1" dirty="0" smtClean="0">
                <a:solidFill>
                  <a:srgbClr val="0070C0"/>
                </a:solidFill>
                <a:latin typeface="Calibri" panose="020F0502020204030204" pitchFamily="34" charset="0"/>
              </a:rPr>
            </a:br>
            <a:endParaRPr lang="en-GB" altLang="en-US" sz="3200" b="1" dirty="0" smtClean="0">
              <a:solidFill>
                <a:srgbClr val="0070C0"/>
              </a:solidFill>
              <a:latin typeface="Calibri" panose="020F0502020204030204" pitchFamily="34" charset="0"/>
            </a:endParaRPr>
          </a:p>
        </p:txBody>
      </p:sp>
      <p:sp>
        <p:nvSpPr>
          <p:cNvPr id="22531" name="Rectangle 3"/>
          <p:cNvSpPr>
            <a:spLocks noGrp="1" noChangeArrowheads="1"/>
          </p:cNvSpPr>
          <p:nvPr>
            <p:ph idx="1"/>
          </p:nvPr>
        </p:nvSpPr>
        <p:spPr>
          <a:xfrm>
            <a:off x="685800" y="1524000"/>
            <a:ext cx="7772400" cy="4724400"/>
          </a:xfrm>
        </p:spPr>
        <p:txBody>
          <a:bodyPr>
            <a:normAutofit/>
          </a:bodyPr>
          <a:lstStyle/>
          <a:p>
            <a:pPr marL="457200" lvl="1" indent="0" algn="just">
              <a:buFontTx/>
              <a:buNone/>
              <a:defRPr/>
            </a:pPr>
            <a:endParaRPr lang="en-GB" dirty="0" smtClean="0">
              <a:latin typeface="Calibri" panose="020F0502020204030204" pitchFamily="34" charset="0"/>
            </a:endParaRPr>
          </a:p>
          <a:p>
            <a:pPr algn="just">
              <a:defRPr/>
            </a:pPr>
            <a:r>
              <a:rPr lang="en-GB" dirty="0" smtClean="0">
                <a:latin typeface="Calibri" panose="020F0502020204030204" pitchFamily="34" charset="0"/>
              </a:rPr>
              <a:t>Include the </a:t>
            </a:r>
            <a:r>
              <a:rPr lang="en-GB" b="1" i="1" dirty="0" smtClean="0">
                <a:latin typeface="Calibri" panose="020F0502020204030204" pitchFamily="34" charset="0"/>
              </a:rPr>
              <a:t>minimum set of disability questions </a:t>
            </a:r>
            <a:r>
              <a:rPr lang="en-GB" dirty="0" smtClean="0">
                <a:latin typeface="Calibri" panose="020F0502020204030204" pitchFamily="34" charset="0"/>
              </a:rPr>
              <a:t>(developed by WG) in regular survey(s)</a:t>
            </a:r>
            <a:endParaRPr lang="en-GB" b="1" i="1" dirty="0" smtClean="0">
              <a:latin typeface="Calibri" panose="020F0502020204030204" pitchFamily="34" charset="0"/>
            </a:endParaRPr>
          </a:p>
          <a:p>
            <a:pPr algn="just">
              <a:defRPr/>
            </a:pPr>
            <a:r>
              <a:rPr lang="en-GB" dirty="0" smtClean="0">
                <a:latin typeface="Calibri" panose="020F0502020204030204" pitchFamily="34" charset="0"/>
              </a:rPr>
              <a:t>Cross-tabulate labour force characteristics against disability status</a:t>
            </a:r>
          </a:p>
          <a:p>
            <a:pPr algn="just">
              <a:defRPr/>
            </a:pPr>
            <a:r>
              <a:rPr lang="en-GB" dirty="0" smtClean="0">
                <a:latin typeface="Calibri" panose="020F0502020204030204" pitchFamily="34" charset="0"/>
              </a:rPr>
              <a:t>Disseminate and analyse the </a:t>
            </a:r>
            <a:r>
              <a:rPr lang="en-GB" dirty="0" smtClean="0">
                <a:latin typeface="Calibri" panose="020F0502020204030204" pitchFamily="34" charset="0"/>
              </a:rPr>
              <a:t>data</a:t>
            </a:r>
            <a:endParaRPr lang="en-GB" dirty="0" smtClean="0">
              <a:latin typeface="Calibri" panose="020F0502020204030204" pitchFamily="34" charset="0"/>
            </a:endParaRPr>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4213" y="304800"/>
            <a:ext cx="8448675" cy="1295400"/>
          </a:xfrm>
        </p:spPr>
        <p:txBody>
          <a:bodyPr/>
          <a:lstStyle/>
          <a:p>
            <a:r>
              <a:rPr lang="en-GB" altLang="en-US" b="1" dirty="0" smtClean="0">
                <a:solidFill>
                  <a:srgbClr val="0070C0"/>
                </a:solidFill>
                <a:latin typeface="Calibri" panose="020F0502020204030204" pitchFamily="34" charset="0"/>
              </a:rPr>
              <a:t>LFS specialized module (1)</a:t>
            </a:r>
            <a:br>
              <a:rPr lang="en-GB" altLang="en-US" b="1" dirty="0" smtClean="0">
                <a:solidFill>
                  <a:srgbClr val="0070C0"/>
                </a:solidFill>
                <a:latin typeface="Calibri" panose="020F0502020204030204" pitchFamily="34" charset="0"/>
              </a:rPr>
            </a:br>
            <a:endParaRPr lang="en-GB" altLang="en-US" sz="3200" b="1" dirty="0" smtClean="0">
              <a:solidFill>
                <a:srgbClr val="0070C0"/>
              </a:solidFill>
              <a:latin typeface="Calibri" panose="020F0502020204030204" pitchFamily="34" charset="0"/>
            </a:endParaRPr>
          </a:p>
        </p:txBody>
      </p:sp>
      <p:sp>
        <p:nvSpPr>
          <p:cNvPr id="22531" name="Rectangle 3"/>
          <p:cNvSpPr>
            <a:spLocks noGrp="1" noChangeArrowheads="1"/>
          </p:cNvSpPr>
          <p:nvPr>
            <p:ph idx="1"/>
          </p:nvPr>
        </p:nvSpPr>
        <p:spPr>
          <a:xfrm>
            <a:off x="685800" y="1524000"/>
            <a:ext cx="7772400" cy="4724400"/>
          </a:xfrm>
        </p:spPr>
        <p:txBody>
          <a:bodyPr>
            <a:normAutofit lnSpcReduction="10000"/>
          </a:bodyPr>
          <a:lstStyle/>
          <a:p>
            <a:pPr marL="457200" lvl="1" indent="0" algn="just">
              <a:buFontTx/>
              <a:buNone/>
              <a:defRPr/>
            </a:pPr>
            <a:endParaRPr lang="en-GB" dirty="0" smtClean="0">
              <a:latin typeface="Calibri" panose="020F0502020204030204" pitchFamily="34" charset="0"/>
            </a:endParaRPr>
          </a:p>
          <a:p>
            <a:pPr algn="just">
              <a:defRPr/>
            </a:pPr>
            <a:r>
              <a:rPr lang="en-GB" dirty="0" smtClean="0">
                <a:latin typeface="Calibri" panose="020F0502020204030204" pitchFamily="34" charset="0"/>
              </a:rPr>
              <a:t>Draft module is being developed in partnership with the </a:t>
            </a:r>
            <a:r>
              <a:rPr lang="en-GB" b="1" i="1" dirty="0" smtClean="0">
                <a:latin typeface="Calibri" panose="020F0502020204030204" pitchFamily="34" charset="0"/>
              </a:rPr>
              <a:t>Washington Group on Disability Statistics</a:t>
            </a:r>
          </a:p>
          <a:p>
            <a:pPr algn="just">
              <a:defRPr/>
            </a:pPr>
            <a:endParaRPr lang="en-GB" dirty="0" smtClean="0">
              <a:latin typeface="Calibri" panose="020F0502020204030204" pitchFamily="34" charset="0"/>
            </a:endParaRPr>
          </a:p>
          <a:p>
            <a:pPr algn="just">
              <a:defRPr/>
            </a:pPr>
            <a:r>
              <a:rPr lang="en-GB" dirty="0" smtClean="0">
                <a:latin typeface="Calibri" panose="020F0502020204030204" pitchFamily="34" charset="0"/>
              </a:rPr>
              <a:t>The primary </a:t>
            </a:r>
            <a:r>
              <a:rPr lang="en-GB" i="1" dirty="0" smtClean="0">
                <a:latin typeface="Calibri" panose="020F0502020204030204" pitchFamily="34" charset="0"/>
              </a:rPr>
              <a:t>purpose </a:t>
            </a:r>
            <a:r>
              <a:rPr lang="en-GB" dirty="0" smtClean="0">
                <a:latin typeface="Calibri" panose="020F0502020204030204" pitchFamily="34" charset="0"/>
              </a:rPr>
              <a:t>of the module is to </a:t>
            </a:r>
            <a:r>
              <a:rPr lang="en-GB" dirty="0">
                <a:latin typeface="Calibri" panose="020F0502020204030204" pitchFamily="34" charset="0"/>
              </a:rPr>
              <a:t>collect </a:t>
            </a:r>
            <a:r>
              <a:rPr lang="en-GB" dirty="0" smtClean="0">
                <a:latin typeface="Calibri" panose="020F0502020204030204" pitchFamily="34" charset="0"/>
              </a:rPr>
              <a:t>information </a:t>
            </a:r>
            <a:r>
              <a:rPr lang="en-GB" dirty="0">
                <a:latin typeface="Calibri" panose="020F0502020204030204" pitchFamily="34" charset="0"/>
              </a:rPr>
              <a:t>on the barriers people with disabilities </a:t>
            </a:r>
            <a:r>
              <a:rPr lang="en-GB" dirty="0" smtClean="0">
                <a:latin typeface="Calibri" panose="020F0502020204030204" pitchFamily="34" charset="0"/>
              </a:rPr>
              <a:t>face in </a:t>
            </a:r>
            <a:r>
              <a:rPr lang="en-GB" dirty="0">
                <a:latin typeface="Calibri" panose="020F0502020204030204" pitchFamily="34" charset="0"/>
              </a:rPr>
              <a:t>the labour </a:t>
            </a:r>
            <a:r>
              <a:rPr lang="en-GB" dirty="0" smtClean="0">
                <a:latin typeface="Calibri" panose="020F0502020204030204" pitchFamily="34" charset="0"/>
              </a:rPr>
              <a:t>market and their needs/use </a:t>
            </a:r>
            <a:r>
              <a:rPr lang="en-GB" dirty="0">
                <a:latin typeface="Calibri" panose="020F0502020204030204" pitchFamily="34" charset="0"/>
              </a:rPr>
              <a:t>of workplace </a:t>
            </a:r>
            <a:r>
              <a:rPr lang="en-GB" dirty="0" smtClean="0">
                <a:latin typeface="Calibri" panose="020F0502020204030204" pitchFamily="34" charset="0"/>
              </a:rPr>
              <a:t>accommodations, but also attitudes at the labour market</a:t>
            </a:r>
          </a:p>
          <a:p>
            <a:pPr algn="just">
              <a:defRPr/>
            </a:pPr>
            <a:endParaRPr lang="en-GB" dirty="0">
              <a:latin typeface="Calibri" panose="020F0502020204030204" pitchFamily="34" charset="0"/>
            </a:endParaRPr>
          </a:p>
          <a:p>
            <a:pPr algn="just">
              <a:defRPr/>
            </a:pPr>
            <a:r>
              <a:rPr lang="en-GB" dirty="0" smtClean="0">
                <a:latin typeface="Calibri" panose="020F0502020204030204" pitchFamily="34" charset="0"/>
              </a:rPr>
              <a:t>Module </a:t>
            </a:r>
            <a:r>
              <a:rPr lang="en-GB" dirty="0">
                <a:latin typeface="Calibri" panose="020F0502020204030204" pitchFamily="34" charset="0"/>
              </a:rPr>
              <a:t>can be included in any data collection that covers labour force, at least every 3-5 years (</a:t>
            </a:r>
            <a:r>
              <a:rPr lang="en-GB" sz="2000" i="1" dirty="0">
                <a:latin typeface="Calibri" panose="020F0502020204030204" pitchFamily="34" charset="0"/>
              </a:rPr>
              <a:t>but need for an appropriate sampling design to capture these small populations</a:t>
            </a:r>
            <a:r>
              <a:rPr lang="en-GB" dirty="0" smtClean="0"/>
              <a:t>)</a:t>
            </a:r>
            <a:endParaRPr lang="en-GB" dirty="0" smtClean="0">
              <a:latin typeface="Calibri" panose="020F0502020204030204" pitchFamily="34" charset="0"/>
            </a:endParaRPr>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4213" y="304800"/>
            <a:ext cx="8448675" cy="1295400"/>
          </a:xfrm>
        </p:spPr>
        <p:txBody>
          <a:bodyPr/>
          <a:lstStyle/>
          <a:p>
            <a:r>
              <a:rPr lang="en-GB" altLang="en-US" b="1" dirty="0" smtClean="0">
                <a:solidFill>
                  <a:srgbClr val="0070C0"/>
                </a:solidFill>
                <a:latin typeface="Calibri" panose="020F0502020204030204" pitchFamily="34" charset="0"/>
              </a:rPr>
              <a:t>LFS Module (2) </a:t>
            </a:r>
            <a:endParaRPr lang="en-GB" altLang="en-US" sz="3200" b="1" dirty="0" smtClean="0">
              <a:solidFill>
                <a:srgbClr val="0070C0"/>
              </a:solidFill>
              <a:latin typeface="Calibri" panose="020F0502020204030204" pitchFamily="34" charset="0"/>
            </a:endParaRPr>
          </a:p>
        </p:txBody>
      </p:sp>
      <p:sp>
        <p:nvSpPr>
          <p:cNvPr id="22531" name="Rectangle 3"/>
          <p:cNvSpPr>
            <a:spLocks noGrp="1" noChangeArrowheads="1"/>
          </p:cNvSpPr>
          <p:nvPr>
            <p:ph idx="1"/>
          </p:nvPr>
        </p:nvSpPr>
        <p:spPr>
          <a:xfrm>
            <a:off x="685800" y="1524000"/>
            <a:ext cx="7772400" cy="4724400"/>
          </a:xfrm>
        </p:spPr>
        <p:txBody>
          <a:bodyPr>
            <a:normAutofit/>
          </a:bodyPr>
          <a:lstStyle/>
          <a:p>
            <a:pPr marL="457200" lvl="1" indent="0" algn="just">
              <a:buFontTx/>
              <a:buNone/>
              <a:defRPr/>
            </a:pPr>
            <a:r>
              <a:rPr lang="fr-CH" sz="2400" dirty="0" smtClean="0">
                <a:latin typeface="Calibri" panose="020F0502020204030204" pitchFamily="34" charset="0"/>
              </a:rPr>
              <a:t>Short set of questions</a:t>
            </a:r>
            <a:endParaRPr lang="en-GB" sz="2400" dirty="0" smtClean="0">
              <a:latin typeface="Calibri" panose="020F0502020204030204" pitchFamily="34" charset="0"/>
            </a:endParaRPr>
          </a:p>
          <a:p>
            <a:pPr algn="just">
              <a:defRPr/>
            </a:pPr>
            <a:endParaRPr lang="en-GB" dirty="0" smtClean="0">
              <a:latin typeface="Calibri" panose="020F0502020204030204" pitchFamily="34" charset="0"/>
            </a:endParaRPr>
          </a:p>
          <a:p>
            <a:pPr algn="just">
              <a:defRPr/>
            </a:pPr>
            <a:r>
              <a:rPr lang="en-GB" dirty="0" smtClean="0">
                <a:latin typeface="Calibri" panose="020F0502020204030204" pitchFamily="34" charset="0"/>
              </a:rPr>
              <a:t>Barriers in law </a:t>
            </a:r>
          </a:p>
          <a:p>
            <a:pPr algn="just">
              <a:defRPr/>
            </a:pPr>
            <a:r>
              <a:rPr lang="en-GB" dirty="0" smtClean="0">
                <a:latin typeface="Calibri" panose="020F0502020204030204" pitchFamily="34" charset="0"/>
              </a:rPr>
              <a:t>Barriers in inaccessible built environment</a:t>
            </a:r>
          </a:p>
          <a:p>
            <a:pPr algn="just">
              <a:defRPr/>
            </a:pPr>
            <a:r>
              <a:rPr lang="en-GB" dirty="0" smtClean="0">
                <a:latin typeface="Calibri" panose="020F0502020204030204" pitchFamily="34" charset="0"/>
              </a:rPr>
              <a:t>Barriers in transportation</a:t>
            </a:r>
          </a:p>
          <a:p>
            <a:pPr algn="just">
              <a:defRPr/>
            </a:pPr>
            <a:r>
              <a:rPr lang="en-GB" dirty="0" smtClean="0">
                <a:latin typeface="Calibri" panose="020F0502020204030204" pitchFamily="34" charset="0"/>
              </a:rPr>
              <a:t>Attitudes</a:t>
            </a:r>
          </a:p>
          <a:p>
            <a:pPr algn="just">
              <a:defRPr/>
            </a:pPr>
            <a:r>
              <a:rPr lang="en-GB" dirty="0" smtClean="0">
                <a:latin typeface="Calibri" panose="020F0502020204030204" pitchFamily="34" charset="0"/>
              </a:rPr>
              <a:t>Access to information</a:t>
            </a:r>
          </a:p>
          <a:p>
            <a:pPr algn="just">
              <a:defRPr/>
            </a:pPr>
            <a:r>
              <a:rPr lang="en-GB" dirty="0" smtClean="0">
                <a:latin typeface="Calibri" panose="020F0502020204030204" pitchFamily="34" charset="0"/>
              </a:rPr>
              <a:t>Onset of disability (from birth/childhood/adulthood) </a:t>
            </a:r>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GB" altLang="en-US" sz="3200" dirty="0" smtClean="0">
                <a:latin typeface="Calibri" panose="020F0502020204030204" pitchFamily="34" charset="0"/>
              </a:rPr>
              <a:t>Employment-to-population ratio</a:t>
            </a:r>
          </a:p>
        </p:txBody>
      </p:sp>
      <p:sp>
        <p:nvSpPr>
          <p:cNvPr id="4" name="Footer Placeholder 3"/>
          <p:cNvSpPr>
            <a:spLocks noGrp="1"/>
          </p:cNvSpPr>
          <p:nvPr>
            <p:ph type="ftr" sz="quarter" idx="10"/>
          </p:nvPr>
        </p:nvSpPr>
        <p:spPr>
          <a:xfrm>
            <a:off x="6659563" y="6165850"/>
            <a:ext cx="2484437" cy="476250"/>
          </a:xfrm>
        </p:spPr>
        <p:txBody>
          <a:bodyPr/>
          <a:lstStyle/>
          <a:p>
            <a:pPr>
              <a:defRPr/>
            </a:pPr>
            <a:r>
              <a:rPr lang="en-GB" sz="1400" dirty="0" smtClean="0"/>
              <a:t>International Labour Office</a:t>
            </a:r>
          </a:p>
          <a:p>
            <a:pPr>
              <a:defRPr/>
            </a:pPr>
            <a:r>
              <a:rPr lang="en-GB" sz="1400" dirty="0" smtClean="0"/>
              <a:t>Department of Statistics</a:t>
            </a:r>
            <a:endParaRPr lang="en-GB" sz="1400" dirty="0"/>
          </a:p>
        </p:txBody>
      </p:sp>
      <p:pic>
        <p:nvPicPr>
          <p:cNvPr id="20484" name="Picture 5" descr="Bar chart showing emplyment to population ratio for multiple countri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1557338"/>
            <a:ext cx="8713787" cy="3600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advClick="0">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4213" y="1628775"/>
            <a:ext cx="7772400" cy="4248150"/>
          </a:xfrm>
        </p:spPr>
        <p:txBody>
          <a:bodyPr/>
          <a:lstStyle/>
          <a:p>
            <a:pPr algn="l" eaLnBrk="1" hangingPunct="1"/>
            <a:r>
              <a:rPr lang="en-GB" altLang="en-US" sz="2000" dirty="0" smtClean="0">
                <a:solidFill>
                  <a:schemeClr val="tx1"/>
                </a:solidFill>
                <a:latin typeface="Calibri" panose="020F0502020204030204" pitchFamily="34" charset="0"/>
              </a:rPr>
              <a:t>Background</a:t>
            </a:r>
            <a:br>
              <a:rPr lang="en-GB" altLang="en-US" sz="2000" dirty="0" smtClean="0">
                <a:solidFill>
                  <a:schemeClr val="tx1"/>
                </a:solidFill>
                <a:latin typeface="Calibri" panose="020F0502020204030204" pitchFamily="34" charset="0"/>
              </a:rPr>
            </a:br>
            <a:r>
              <a:rPr lang="en-GB" altLang="en-US" sz="2000" dirty="0" smtClean="0">
                <a:solidFill>
                  <a:schemeClr val="tx1"/>
                </a:solidFill>
                <a:latin typeface="Calibri" panose="020F0502020204030204" pitchFamily="34" charset="0"/>
              </a:rPr>
              <a:t/>
            </a:r>
            <a:br>
              <a:rPr lang="en-GB" altLang="en-US" sz="2000" dirty="0" smtClean="0">
                <a:solidFill>
                  <a:schemeClr val="tx1"/>
                </a:solidFill>
                <a:latin typeface="Calibri" panose="020F0502020204030204" pitchFamily="34" charset="0"/>
              </a:rPr>
            </a:br>
            <a:r>
              <a:rPr lang="en-GB" altLang="en-US" sz="2000" dirty="0" smtClean="0">
                <a:solidFill>
                  <a:schemeClr val="tx1"/>
                </a:solidFill>
                <a:latin typeface="Calibri" panose="020F0502020204030204" pitchFamily="34" charset="0"/>
              </a:rPr>
              <a:t>Current national practices in the collection and compilation of statistics on labour force status of people with disabilities</a:t>
            </a:r>
            <a:br>
              <a:rPr lang="en-GB" altLang="en-US" sz="2000" dirty="0" smtClean="0">
                <a:solidFill>
                  <a:schemeClr val="tx1"/>
                </a:solidFill>
                <a:latin typeface="Calibri" panose="020F0502020204030204" pitchFamily="34" charset="0"/>
              </a:rPr>
            </a:br>
            <a:r>
              <a:rPr lang="en-GB" altLang="en-US" sz="2000" dirty="0" smtClean="0">
                <a:solidFill>
                  <a:schemeClr val="tx1"/>
                </a:solidFill>
                <a:latin typeface="Calibri" panose="020F0502020204030204" pitchFamily="34" charset="0"/>
              </a:rPr>
              <a:t/>
            </a:r>
            <a:br>
              <a:rPr lang="en-GB" altLang="en-US" sz="2000" dirty="0" smtClean="0">
                <a:solidFill>
                  <a:schemeClr val="tx1"/>
                </a:solidFill>
                <a:latin typeface="Calibri" panose="020F0502020204030204" pitchFamily="34" charset="0"/>
              </a:rPr>
            </a:br>
            <a:r>
              <a:rPr lang="en-GB" altLang="en-US" sz="2000" dirty="0" smtClean="0">
                <a:solidFill>
                  <a:schemeClr val="tx1"/>
                </a:solidFill>
                <a:latin typeface="Calibri" panose="020F0502020204030204" pitchFamily="34" charset="0"/>
              </a:rPr>
              <a:t>Q</a:t>
            </a:r>
            <a:r>
              <a:rPr lang="en-GB" altLang="en-US" sz="2000" dirty="0" smtClean="0">
                <a:latin typeface="Calibri" panose="020F0502020204030204" pitchFamily="34" charset="0"/>
              </a:rPr>
              <a:t>uestions covered in  specialized disability surveys and modules</a:t>
            </a:r>
            <a:br>
              <a:rPr lang="en-GB" altLang="en-US" sz="2000" dirty="0" smtClean="0">
                <a:latin typeface="Calibri" panose="020F0502020204030204" pitchFamily="34" charset="0"/>
              </a:rPr>
            </a:br>
            <a:r>
              <a:rPr lang="en-GB" altLang="en-US" sz="2000" dirty="0" smtClean="0">
                <a:solidFill>
                  <a:schemeClr val="tx1"/>
                </a:solidFill>
                <a:latin typeface="Calibri" panose="020F0502020204030204" pitchFamily="34" charset="0"/>
              </a:rPr>
              <a:t/>
            </a:r>
            <a:br>
              <a:rPr lang="en-GB" altLang="en-US" sz="2000" dirty="0" smtClean="0">
                <a:solidFill>
                  <a:schemeClr val="tx1"/>
                </a:solidFill>
                <a:latin typeface="Calibri" panose="020F0502020204030204" pitchFamily="34" charset="0"/>
              </a:rPr>
            </a:br>
            <a:r>
              <a:rPr lang="en-GB" altLang="en-US" sz="2000" dirty="0" smtClean="0">
                <a:latin typeface="Calibri" panose="020F0502020204030204" pitchFamily="34" charset="0"/>
              </a:rPr>
              <a:t>Priority actions in 2016 and beyond</a:t>
            </a:r>
            <a:r>
              <a:rPr lang="en-GB" altLang="en-US" sz="2000" dirty="0" smtClean="0">
                <a:solidFill>
                  <a:schemeClr val="tx1"/>
                </a:solidFill>
                <a:latin typeface="Calibri" panose="020F0502020204030204" pitchFamily="34" charset="0"/>
              </a:rPr>
              <a:t/>
            </a:r>
            <a:br>
              <a:rPr lang="en-GB" altLang="en-US" sz="2000" dirty="0" smtClean="0">
                <a:solidFill>
                  <a:schemeClr val="tx1"/>
                </a:solidFill>
                <a:latin typeface="Calibri" panose="020F0502020204030204" pitchFamily="34" charset="0"/>
              </a:rPr>
            </a:br>
            <a:r>
              <a:rPr lang="en-GB" altLang="en-US" sz="2000" dirty="0" smtClean="0">
                <a:solidFill>
                  <a:schemeClr val="tx1"/>
                </a:solidFill>
                <a:latin typeface="Calibri" panose="020F0502020204030204" pitchFamily="34" charset="0"/>
              </a:rPr>
              <a:t/>
            </a:r>
            <a:br>
              <a:rPr lang="en-GB" altLang="en-US" sz="2000" dirty="0" smtClean="0">
                <a:solidFill>
                  <a:schemeClr val="tx1"/>
                </a:solidFill>
                <a:latin typeface="Calibri" panose="020F0502020204030204" pitchFamily="34" charset="0"/>
              </a:rPr>
            </a:br>
            <a:r>
              <a:rPr lang="en-GB" altLang="en-US" sz="2000" dirty="0" smtClean="0">
                <a:solidFill>
                  <a:schemeClr val="tx1"/>
                </a:solidFill>
                <a:latin typeface="Calibri" panose="020F0502020204030204" pitchFamily="34" charset="0"/>
              </a:rPr>
              <a:t>Some </a:t>
            </a:r>
            <a:r>
              <a:rPr lang="en-GB" altLang="en-US" sz="2000" dirty="0" smtClean="0">
                <a:solidFill>
                  <a:schemeClr val="tx1"/>
                </a:solidFill>
                <a:latin typeface="Calibri" panose="020F0502020204030204" pitchFamily="34" charset="0"/>
              </a:rPr>
              <a:t>statistics</a:t>
            </a:r>
            <a:endParaRPr lang="en-GB" altLang="en-US" sz="2000" dirty="0" smtClean="0">
              <a:latin typeface="Calibri" panose="020F0502020204030204" pitchFamily="34" charset="0"/>
            </a:endParaRPr>
          </a:p>
        </p:txBody>
      </p:sp>
      <p:sp>
        <p:nvSpPr>
          <p:cNvPr id="2" name="Footer Placeholder 3"/>
          <p:cNvSpPr>
            <a:spLocks noGrp="1"/>
          </p:cNvSpPr>
          <p:nvPr>
            <p:ph type="ftr" sz="quarter" idx="10"/>
          </p:nvPr>
        </p:nvSpPr>
        <p:spPr>
          <a:xfrm>
            <a:off x="2051050" y="6237288"/>
            <a:ext cx="5976938" cy="476250"/>
          </a:xfrm>
        </p:spPr>
        <p:txBody>
          <a:bodyPr/>
          <a:lstStyle>
            <a:lvl1pPr eaLnBrk="0" hangingPunct="0">
              <a:spcBef>
                <a:spcPct val="20000"/>
              </a:spcBef>
              <a:buChar char="•"/>
              <a:defRPr sz="2400">
                <a:solidFill>
                  <a:schemeClr val="tx1"/>
                </a:solidFill>
                <a:latin typeface="Tahoma" pitchFamily="34" charset="0"/>
              </a:defRPr>
            </a:lvl1pPr>
            <a:lvl2pPr marL="742950" indent="-285750" eaLnBrk="0" hangingPunct="0">
              <a:spcBef>
                <a:spcPct val="20000"/>
              </a:spcBef>
              <a:buChar char="–"/>
              <a:defRPr sz="2000">
                <a:solidFill>
                  <a:schemeClr val="tx1"/>
                </a:solidFill>
                <a:latin typeface="Tahoma" pitchFamily="34" charset="0"/>
              </a:defRPr>
            </a:lvl2pPr>
            <a:lvl3pPr marL="1143000" indent="-228600" eaLnBrk="0" hangingPunct="0">
              <a:spcBef>
                <a:spcPct val="20000"/>
              </a:spcBef>
              <a:buChar char="•"/>
              <a:defRPr>
                <a:solidFill>
                  <a:schemeClr val="tx1"/>
                </a:solidFill>
                <a:latin typeface="Tahoma" pitchFamily="34" charset="0"/>
              </a:defRPr>
            </a:lvl3pPr>
            <a:lvl4pPr marL="1600200" indent="-228600" eaLnBrk="0" hangingPunct="0">
              <a:spcBef>
                <a:spcPct val="20000"/>
              </a:spcBef>
              <a:buChar char="–"/>
              <a:defRPr sz="1600">
                <a:solidFill>
                  <a:schemeClr val="tx1"/>
                </a:solidFill>
                <a:latin typeface="Tahoma" pitchFamily="34" charset="0"/>
              </a:defRPr>
            </a:lvl4pPr>
            <a:lvl5pPr marL="2057400" indent="-228600" eaLnBrk="0" hangingPunct="0">
              <a:spcBef>
                <a:spcPct val="20000"/>
              </a:spcBef>
              <a:buChar char="»"/>
              <a:defRPr sz="1600">
                <a:solidFill>
                  <a:schemeClr val="tx1"/>
                </a:solidFill>
                <a:latin typeface="Tahoma" pitchFamily="34" charset="0"/>
              </a:defRPr>
            </a:lvl5pPr>
            <a:lvl6pPr marL="2514600" indent="-228600" eaLnBrk="0" fontAlgn="base" hangingPunct="0">
              <a:spcBef>
                <a:spcPct val="20000"/>
              </a:spcBef>
              <a:spcAft>
                <a:spcPct val="0"/>
              </a:spcAft>
              <a:buChar char="»"/>
              <a:defRPr sz="1600">
                <a:solidFill>
                  <a:schemeClr val="tx1"/>
                </a:solidFill>
                <a:latin typeface="Tahoma" pitchFamily="34" charset="0"/>
              </a:defRPr>
            </a:lvl6pPr>
            <a:lvl7pPr marL="2971800" indent="-228600" eaLnBrk="0" fontAlgn="base" hangingPunct="0">
              <a:spcBef>
                <a:spcPct val="20000"/>
              </a:spcBef>
              <a:spcAft>
                <a:spcPct val="0"/>
              </a:spcAft>
              <a:buChar char="»"/>
              <a:defRPr sz="1600">
                <a:solidFill>
                  <a:schemeClr val="tx1"/>
                </a:solidFill>
                <a:latin typeface="Tahoma" pitchFamily="34" charset="0"/>
              </a:defRPr>
            </a:lvl7pPr>
            <a:lvl8pPr marL="3429000" indent="-228600" eaLnBrk="0" fontAlgn="base" hangingPunct="0">
              <a:spcBef>
                <a:spcPct val="20000"/>
              </a:spcBef>
              <a:spcAft>
                <a:spcPct val="0"/>
              </a:spcAft>
              <a:buChar char="»"/>
              <a:defRPr sz="1600">
                <a:solidFill>
                  <a:schemeClr val="tx1"/>
                </a:solidFill>
                <a:latin typeface="Tahoma" pitchFamily="34" charset="0"/>
              </a:defRPr>
            </a:lvl8pPr>
            <a:lvl9pPr marL="3886200" indent="-228600" eaLnBrk="0" fontAlgn="base" hangingPunct="0">
              <a:spcBef>
                <a:spcPct val="20000"/>
              </a:spcBef>
              <a:spcAft>
                <a:spcPct val="0"/>
              </a:spcAft>
              <a:buChar char="»"/>
              <a:defRPr sz="1600">
                <a:solidFill>
                  <a:schemeClr val="tx1"/>
                </a:solidFill>
                <a:latin typeface="Tahoma" pitchFamily="34" charset="0"/>
              </a:defRPr>
            </a:lvl9pPr>
          </a:lstStyle>
          <a:p>
            <a:pPr eaLnBrk="1" hangingPunct="1">
              <a:spcBef>
                <a:spcPct val="0"/>
              </a:spcBef>
              <a:buFontTx/>
              <a:buNone/>
              <a:defRPr/>
            </a:pPr>
            <a:r>
              <a:rPr lang="en-GB" altLang="en-US" sz="1600" dirty="0" smtClean="0">
                <a:latin typeface="Arial" charset="0"/>
              </a:rPr>
              <a:t>International Labour Office</a:t>
            </a:r>
          </a:p>
          <a:p>
            <a:pPr eaLnBrk="1" hangingPunct="1">
              <a:spcBef>
                <a:spcPct val="0"/>
              </a:spcBef>
              <a:buFontTx/>
              <a:buNone/>
              <a:defRPr/>
            </a:pPr>
            <a:r>
              <a:rPr lang="en-GB" altLang="en-US" sz="1600" dirty="0" smtClean="0">
                <a:latin typeface="Arial" charset="0"/>
              </a:rPr>
              <a:t>Department of Statistics</a:t>
            </a:r>
          </a:p>
        </p:txBody>
      </p:sp>
      <p:sp>
        <p:nvSpPr>
          <p:cNvPr id="4" name="Title 1"/>
          <p:cNvSpPr txBox="1">
            <a:spLocks/>
          </p:cNvSpPr>
          <p:nvPr/>
        </p:nvSpPr>
        <p:spPr bwMode="auto">
          <a:xfrm>
            <a:off x="1763713" y="274638"/>
            <a:ext cx="5976937"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mpd="dbl">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ahoma" pitchFamily="34" charset="0"/>
              </a:defRPr>
            </a:lvl2pPr>
            <a:lvl3pPr algn="ctr" rtl="0" eaLnBrk="0" fontAlgn="base" hangingPunct="0">
              <a:spcBef>
                <a:spcPct val="0"/>
              </a:spcBef>
              <a:spcAft>
                <a:spcPct val="0"/>
              </a:spcAft>
              <a:defRPr sz="3600">
                <a:solidFill>
                  <a:schemeClr val="tx2"/>
                </a:solidFill>
                <a:latin typeface="Tahoma" pitchFamily="34" charset="0"/>
              </a:defRPr>
            </a:lvl3pPr>
            <a:lvl4pPr algn="ctr" rtl="0" eaLnBrk="0" fontAlgn="base" hangingPunct="0">
              <a:spcBef>
                <a:spcPct val="0"/>
              </a:spcBef>
              <a:spcAft>
                <a:spcPct val="0"/>
              </a:spcAft>
              <a:defRPr sz="3600">
                <a:solidFill>
                  <a:schemeClr val="tx2"/>
                </a:solidFill>
                <a:latin typeface="Tahoma" pitchFamily="34" charset="0"/>
              </a:defRPr>
            </a:lvl4pPr>
            <a:lvl5pPr algn="ctr" rtl="0" eaLnBrk="0" fontAlgn="base" hangingPunct="0">
              <a:spcBef>
                <a:spcPct val="0"/>
              </a:spcBef>
              <a:spcAft>
                <a:spcPct val="0"/>
              </a:spcAft>
              <a:defRPr sz="3600">
                <a:solidFill>
                  <a:schemeClr val="tx2"/>
                </a:solidFill>
                <a:latin typeface="Tahoma" pitchFamily="34" charset="0"/>
              </a:defRPr>
            </a:lvl5pPr>
            <a:lvl6pPr marL="457200" algn="ctr" rtl="0" fontAlgn="base">
              <a:spcBef>
                <a:spcPct val="0"/>
              </a:spcBef>
              <a:spcAft>
                <a:spcPct val="0"/>
              </a:spcAft>
              <a:defRPr sz="3600">
                <a:solidFill>
                  <a:schemeClr val="tx2"/>
                </a:solidFill>
                <a:latin typeface="Tahoma" pitchFamily="34" charset="0"/>
              </a:defRPr>
            </a:lvl6pPr>
            <a:lvl7pPr marL="914400" algn="ctr" rtl="0" fontAlgn="base">
              <a:spcBef>
                <a:spcPct val="0"/>
              </a:spcBef>
              <a:spcAft>
                <a:spcPct val="0"/>
              </a:spcAft>
              <a:defRPr sz="3600">
                <a:solidFill>
                  <a:schemeClr val="tx2"/>
                </a:solidFill>
                <a:latin typeface="Tahoma" pitchFamily="34" charset="0"/>
              </a:defRPr>
            </a:lvl7pPr>
            <a:lvl8pPr marL="1371600" algn="ctr" rtl="0" fontAlgn="base">
              <a:spcBef>
                <a:spcPct val="0"/>
              </a:spcBef>
              <a:spcAft>
                <a:spcPct val="0"/>
              </a:spcAft>
              <a:defRPr sz="3600">
                <a:solidFill>
                  <a:schemeClr val="tx2"/>
                </a:solidFill>
                <a:latin typeface="Tahoma" pitchFamily="34" charset="0"/>
              </a:defRPr>
            </a:lvl8pPr>
            <a:lvl9pPr marL="1828800" algn="ctr" rtl="0" fontAlgn="base">
              <a:spcBef>
                <a:spcPct val="0"/>
              </a:spcBef>
              <a:spcAft>
                <a:spcPct val="0"/>
              </a:spcAft>
              <a:defRPr sz="3600">
                <a:solidFill>
                  <a:schemeClr val="tx2"/>
                </a:solidFill>
                <a:latin typeface="Tahoma" pitchFamily="34" charset="0"/>
              </a:defRPr>
            </a:lvl9pPr>
          </a:lstStyle>
          <a:p>
            <a:pPr eaLnBrk="1" hangingPunct="1">
              <a:defRPr/>
            </a:pPr>
            <a:r>
              <a:rPr lang="en-GB" kern="0" dirty="0" smtClean="0"/>
              <a:t>Overview</a:t>
            </a:r>
          </a:p>
        </p:txBody>
      </p:sp>
    </p:spTree>
  </p:cSld>
  <p:clrMapOvr>
    <a:masterClrMapping/>
  </p:clrMapOvr>
  <p:transition advClick="0">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GB" smtClean="0"/>
              <a:t>International Labour Office</a:t>
            </a:r>
          </a:p>
          <a:p>
            <a:pPr>
              <a:defRPr/>
            </a:pPr>
            <a:r>
              <a:rPr lang="en-GB" smtClean="0"/>
              <a:t>Department of Statistics</a:t>
            </a:r>
            <a:endParaRPr lang="en-GB"/>
          </a:p>
        </p:txBody>
      </p:sp>
      <p:pic>
        <p:nvPicPr>
          <p:cNvPr id="21508" name="Picture 5" descr="Bar graph showing labour force status of persons aged 10+ by type of disability in Brazi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8688" y="1412875"/>
            <a:ext cx="6935787" cy="4924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itle 2"/>
          <p:cNvSpPr>
            <a:spLocks noGrp="1"/>
          </p:cNvSpPr>
          <p:nvPr>
            <p:ph type="title" idx="4294967295"/>
          </p:nvPr>
        </p:nvSpPr>
        <p:spPr>
          <a:xfrm>
            <a:off x="1835422" y="404664"/>
            <a:ext cx="5976938" cy="1143000"/>
          </a:xfrm>
        </p:spPr>
        <p:txBody>
          <a:bodyPr/>
          <a:lstStyle/>
          <a:p>
            <a:pPr algn="l" rtl="0" eaLnBrk="1" fontAlgn="base" hangingPunct="1">
              <a:spcBef>
                <a:spcPts val="0"/>
              </a:spcBef>
              <a:spcAft>
                <a:spcPts val="0"/>
              </a:spcAft>
            </a:pPr>
            <a:r>
              <a:rPr lang="en-GB" sz="1800" kern="1200" dirty="0" smtClean="0">
                <a:solidFill>
                  <a:srgbClr val="000066"/>
                </a:solidFill>
                <a:effectLst/>
                <a:latin typeface="Arial" panose="020B0604020202020204" pitchFamily="34" charset="0"/>
                <a:ea typeface="+mn-ea"/>
                <a:cs typeface="Arial" panose="020B0604020202020204" pitchFamily="34" charset="0"/>
              </a:rPr>
              <a:t>Brazil, PC 2010, Labour force status of persons aged 10+, by type of deficiency, %</a:t>
            </a:r>
            <a:endParaRPr lang="en-US" dirty="0" smtClean="0">
              <a:effectLst/>
            </a:endParaRPr>
          </a:p>
          <a:p>
            <a:endParaRPr lang="en-US" dirty="0"/>
          </a:p>
        </p:txBody>
      </p:sp>
    </p:spTree>
  </p:cSld>
  <p:clrMapOvr>
    <a:masterClrMapping/>
  </p:clrMapOvr>
  <p:transition advClick="0">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619250" y="274638"/>
            <a:ext cx="6192838" cy="1143000"/>
          </a:xfrm>
        </p:spPr>
        <p:txBody>
          <a:bodyPr/>
          <a:lstStyle/>
          <a:p>
            <a:r>
              <a:rPr lang="en-GB" altLang="en-US" dirty="0" smtClean="0"/>
              <a:t> </a:t>
            </a:r>
            <a:r>
              <a:rPr lang="en-GB" altLang="en-US" sz="2400" dirty="0" smtClean="0">
                <a:latin typeface="Calibri" panose="020F0502020204030204" pitchFamily="34" charset="0"/>
              </a:rPr>
              <a:t>Iran, Population aged 10+, by disability status, sex and activity status, 2011</a:t>
            </a:r>
          </a:p>
        </p:txBody>
      </p:sp>
      <p:sp>
        <p:nvSpPr>
          <p:cNvPr id="3" name="Footer Placeholder 2"/>
          <p:cNvSpPr>
            <a:spLocks noGrp="1"/>
          </p:cNvSpPr>
          <p:nvPr>
            <p:ph type="ftr" sz="quarter" idx="10"/>
          </p:nvPr>
        </p:nvSpPr>
        <p:spPr/>
        <p:txBody>
          <a:bodyPr/>
          <a:lstStyle/>
          <a:p>
            <a:pPr>
              <a:defRPr/>
            </a:pPr>
            <a:r>
              <a:rPr lang="en-GB" smtClean="0"/>
              <a:t>International Labour Office</a:t>
            </a:r>
          </a:p>
          <a:p>
            <a:pPr>
              <a:defRPr/>
            </a:pPr>
            <a:r>
              <a:rPr lang="en-GB" smtClean="0"/>
              <a:t>Department of Statistics</a:t>
            </a:r>
            <a:endParaRPr lang="en-GB"/>
          </a:p>
        </p:txBody>
      </p:sp>
      <p:pic>
        <p:nvPicPr>
          <p:cNvPr id="22532" name="Picture 3" descr="Bar graph showing population aged 10+, by disability status, sex and activitiy status in Ira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563" y="1484313"/>
            <a:ext cx="7969250" cy="479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advClick="0">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619250" y="274638"/>
            <a:ext cx="6337300" cy="1143000"/>
          </a:xfrm>
        </p:spPr>
        <p:txBody>
          <a:bodyPr/>
          <a:lstStyle/>
          <a:p>
            <a:r>
              <a:rPr lang="en-GB" altLang="en-US" sz="1800" dirty="0" smtClean="0"/>
              <a:t>Poland, LFS 2011 , % of persons indicating longstanding health conditions, or difficulties in basic activities                                  </a:t>
            </a:r>
            <a:r>
              <a:rPr lang="en-GB" altLang="en-US" sz="1800" b="1" dirty="0" smtClean="0"/>
              <a:t>by type of limitations in performing work </a:t>
            </a:r>
          </a:p>
        </p:txBody>
      </p:sp>
      <p:sp>
        <p:nvSpPr>
          <p:cNvPr id="4" name="Footer Placeholder 3"/>
          <p:cNvSpPr>
            <a:spLocks noGrp="1"/>
          </p:cNvSpPr>
          <p:nvPr>
            <p:ph type="ftr" sz="quarter" idx="10"/>
          </p:nvPr>
        </p:nvSpPr>
        <p:spPr/>
        <p:txBody>
          <a:bodyPr/>
          <a:lstStyle/>
          <a:p>
            <a:pPr>
              <a:defRPr/>
            </a:pPr>
            <a:r>
              <a:rPr lang="en-GB" smtClean="0"/>
              <a:t>International Labour Office</a:t>
            </a:r>
          </a:p>
          <a:p>
            <a:pPr>
              <a:defRPr/>
            </a:pPr>
            <a:r>
              <a:rPr lang="en-GB" smtClean="0"/>
              <a:t>Department of Statistics</a:t>
            </a:r>
            <a:endParaRPr lang="en-GB"/>
          </a:p>
        </p:txBody>
      </p:sp>
      <p:pic>
        <p:nvPicPr>
          <p:cNvPr id="23556" name="Picture 2" descr="Bar graph showing percentage of persons indicating longstanding health conditions, or difficulties in basic activities by type of limitations in performing work in Pola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850" y="1557338"/>
            <a:ext cx="8569325" cy="4714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advClick="0">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chor="ctr"/>
          <a:lstStyle/>
          <a:p>
            <a:pPr marL="0" indent="0" algn="ctr">
              <a:buNone/>
            </a:pPr>
            <a:r>
              <a:rPr lang="en-US" sz="4800" dirty="0" smtClean="0"/>
              <a:t>Thank you!</a:t>
            </a:r>
          </a:p>
          <a:p>
            <a:endParaRPr lang="en-US" dirty="0"/>
          </a:p>
        </p:txBody>
      </p:sp>
    </p:spTree>
    <p:extLst>
      <p:ext uri="{BB962C8B-B14F-4D97-AF65-F5344CB8AC3E}">
        <p14:creationId xmlns:p14="http://schemas.microsoft.com/office/powerpoint/2010/main" val="2243206350"/>
      </p:ext>
    </p:extLst>
  </p:cSld>
  <p:clrMapOvr>
    <a:masterClrMapping/>
  </p:clrMapOvr>
  <p:transition advClick="0">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GB" altLang="en-US" sz="3200" dirty="0" smtClean="0">
                <a:latin typeface="Calibri" panose="020F0502020204030204" pitchFamily="34" charset="0"/>
              </a:rPr>
              <a:t>Background</a:t>
            </a:r>
          </a:p>
        </p:txBody>
      </p:sp>
      <p:sp>
        <p:nvSpPr>
          <p:cNvPr id="3" name="Content Placeholder 2"/>
          <p:cNvSpPr>
            <a:spLocks noGrp="1"/>
          </p:cNvSpPr>
          <p:nvPr>
            <p:ph idx="1"/>
          </p:nvPr>
        </p:nvSpPr>
        <p:spPr>
          <a:xfrm>
            <a:off x="685800" y="1557338"/>
            <a:ext cx="7772400" cy="4538662"/>
          </a:xfrm>
        </p:spPr>
        <p:txBody>
          <a:bodyPr/>
          <a:lstStyle/>
          <a:p>
            <a:pPr marL="0" indent="0" eaLnBrk="1" hangingPunct="1">
              <a:buFontTx/>
              <a:buNone/>
              <a:defRPr/>
            </a:pPr>
            <a:endParaRPr lang="en-GB" sz="2000" b="1" dirty="0" smtClean="0">
              <a:latin typeface="Calibri" panose="020F0502020204030204" pitchFamily="34" charset="0"/>
            </a:endParaRPr>
          </a:p>
          <a:p>
            <a:pPr marL="0" indent="0" eaLnBrk="1" hangingPunct="1">
              <a:buFontTx/>
              <a:buNone/>
              <a:defRPr/>
            </a:pPr>
            <a:r>
              <a:rPr lang="en-GB" sz="2000" b="1" dirty="0" smtClean="0">
                <a:latin typeface="Calibri" panose="020F0502020204030204" pitchFamily="34" charset="0"/>
              </a:rPr>
              <a:t>UNSC 2014</a:t>
            </a:r>
            <a:r>
              <a:rPr lang="en-GB" sz="2000" dirty="0" smtClean="0">
                <a:latin typeface="Calibri" panose="020F0502020204030204" pitchFamily="34" charset="0"/>
              </a:rPr>
              <a:t>: promote the collection of statistics on persons with disabilities (</a:t>
            </a:r>
            <a:r>
              <a:rPr lang="en-GB" sz="2000" i="1" dirty="0" smtClean="0">
                <a:latin typeface="Calibri" panose="020F0502020204030204" pitchFamily="34" charset="0"/>
              </a:rPr>
              <a:t>in line with the UN Convention on the Rights of Persons with Disabilities) </a:t>
            </a:r>
          </a:p>
          <a:p>
            <a:pPr eaLnBrk="1" hangingPunct="1">
              <a:defRPr/>
            </a:pPr>
            <a:r>
              <a:rPr lang="en-GB" sz="2000" dirty="0" smtClean="0">
                <a:latin typeface="Calibri" panose="020F0502020204030204" pitchFamily="34" charset="0"/>
              </a:rPr>
              <a:t>to understand the situation of people with disabilities </a:t>
            </a:r>
          </a:p>
          <a:p>
            <a:pPr eaLnBrk="1" hangingPunct="1">
              <a:defRPr/>
            </a:pPr>
            <a:r>
              <a:rPr lang="en-GB" sz="2000" dirty="0" smtClean="0">
                <a:latin typeface="Calibri" panose="020F0502020204030204" pitchFamily="34" charset="0"/>
              </a:rPr>
              <a:t>to inform disability policies , program development and service delivery </a:t>
            </a:r>
          </a:p>
          <a:p>
            <a:pPr eaLnBrk="1" hangingPunct="1">
              <a:defRPr/>
            </a:pPr>
            <a:r>
              <a:rPr lang="en-GB" sz="2000" dirty="0" smtClean="0">
                <a:latin typeface="Calibri" panose="020F0502020204030204" pitchFamily="34" charset="0"/>
              </a:rPr>
              <a:t>to report against national, regional and international conventions and strategies</a:t>
            </a:r>
          </a:p>
          <a:p>
            <a:pPr eaLnBrk="1" hangingPunct="1">
              <a:defRPr/>
            </a:pPr>
            <a:r>
              <a:rPr lang="en-GB" sz="2000" dirty="0" smtClean="0">
                <a:latin typeface="Calibri" panose="020F0502020204030204" pitchFamily="34" charset="0"/>
              </a:rPr>
              <a:t>to advocate for the rights of people with disabilities</a:t>
            </a:r>
          </a:p>
          <a:p>
            <a:pPr marL="0" indent="0" eaLnBrk="1" hangingPunct="1">
              <a:buFontTx/>
              <a:buNone/>
              <a:defRPr/>
            </a:pPr>
            <a:endParaRPr lang="en-GB" sz="2000" dirty="0" smtClean="0">
              <a:latin typeface="Calibri" panose="020F0502020204030204" pitchFamily="34" charset="0"/>
            </a:endParaRPr>
          </a:p>
          <a:p>
            <a:pPr marL="0" indent="0" eaLnBrk="1" hangingPunct="1">
              <a:buFontTx/>
              <a:buNone/>
              <a:defRPr/>
            </a:pPr>
            <a:r>
              <a:rPr lang="en-GB" sz="2000" b="1" dirty="0" smtClean="0">
                <a:latin typeface="Calibri" panose="020F0502020204030204" pitchFamily="34" charset="0"/>
              </a:rPr>
              <a:t>SDG framework</a:t>
            </a:r>
            <a:r>
              <a:rPr lang="en-GB" sz="2000" dirty="0" smtClean="0">
                <a:latin typeface="Calibri" panose="020F0502020204030204" pitchFamily="34" charset="0"/>
              </a:rPr>
              <a:t>: need for more attention to persons with disabilities and more attention to statistics (disability as cross cutting issue)</a:t>
            </a:r>
          </a:p>
          <a:p>
            <a:pPr eaLnBrk="1" hangingPunct="1">
              <a:defRPr/>
            </a:pPr>
            <a:endParaRPr lang="en-GB" sz="2000" dirty="0" smtClean="0">
              <a:latin typeface="Calibri" panose="020F0502020204030204" pitchFamily="34" charset="0"/>
            </a:endParaRPr>
          </a:p>
        </p:txBody>
      </p:sp>
    </p:spTree>
  </p:cSld>
  <p:clrMapOvr>
    <a:masterClrMapping/>
  </p:clrMapOvr>
  <p:transition advClick="0">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GB" altLang="en-US" dirty="0" smtClean="0">
                <a:latin typeface="Calibri" panose="020F0502020204030204" pitchFamily="34" charset="0"/>
              </a:rPr>
              <a:t>Policy questions</a:t>
            </a:r>
          </a:p>
        </p:txBody>
      </p:sp>
      <p:sp>
        <p:nvSpPr>
          <p:cNvPr id="5123" name="Content Placeholder 2"/>
          <p:cNvSpPr>
            <a:spLocks noGrp="1"/>
          </p:cNvSpPr>
          <p:nvPr>
            <p:ph idx="1"/>
          </p:nvPr>
        </p:nvSpPr>
        <p:spPr/>
        <p:txBody>
          <a:bodyPr/>
          <a:lstStyle/>
          <a:p>
            <a:r>
              <a:rPr lang="en-GB" altLang="en-US" dirty="0" smtClean="0">
                <a:latin typeface="Calibri" panose="020F0502020204030204" pitchFamily="34" charset="0"/>
              </a:rPr>
              <a:t>How large is the disabled population and what is their social-demographic profile? </a:t>
            </a:r>
          </a:p>
          <a:p>
            <a:r>
              <a:rPr lang="en-GB" altLang="en-US" dirty="0" smtClean="0">
                <a:latin typeface="Calibri" panose="020F0502020204030204" pitchFamily="34" charset="0"/>
              </a:rPr>
              <a:t>How many of these people are economically active/ employed?</a:t>
            </a:r>
          </a:p>
          <a:p>
            <a:r>
              <a:rPr lang="en-GB" altLang="en-US" dirty="0" smtClean="0">
                <a:latin typeface="Calibri" panose="020F0502020204030204" pitchFamily="34" charset="0"/>
              </a:rPr>
              <a:t>Is there a difference between countries in the percentage of people with disabilities in employment and, if so, why? </a:t>
            </a:r>
          </a:p>
          <a:p>
            <a:r>
              <a:rPr lang="en-GB" altLang="en-US" dirty="0" smtClean="0">
                <a:latin typeface="Calibri" panose="020F0502020204030204" pitchFamily="34" charset="0"/>
              </a:rPr>
              <a:t>How many people with disabilities could be integrated into the work force should the obstacles be removed?</a:t>
            </a:r>
          </a:p>
          <a:p>
            <a:r>
              <a:rPr lang="fr-CH" altLang="en-US" dirty="0" err="1" smtClean="0">
                <a:latin typeface="Calibri" panose="020F0502020204030204" pitchFamily="34" charset="0"/>
              </a:rPr>
              <a:t>What</a:t>
            </a:r>
            <a:r>
              <a:rPr lang="fr-CH" altLang="en-US" dirty="0" smtClean="0">
                <a:latin typeface="Calibri" panose="020F0502020204030204" pitchFamily="34" charset="0"/>
              </a:rPr>
              <a:t> are the </a:t>
            </a:r>
            <a:r>
              <a:rPr lang="fr-CH" altLang="en-US" dirty="0" err="1" smtClean="0">
                <a:latin typeface="Calibri" panose="020F0502020204030204" pitchFamily="34" charset="0"/>
              </a:rPr>
              <a:t>economic</a:t>
            </a:r>
            <a:r>
              <a:rPr lang="fr-CH" altLang="en-US" dirty="0" smtClean="0">
                <a:latin typeface="Calibri" panose="020F0502020204030204" pitchFamily="34" charset="0"/>
              </a:rPr>
              <a:t> </a:t>
            </a:r>
            <a:r>
              <a:rPr lang="en-GB" altLang="en-US" dirty="0" smtClean="0">
                <a:latin typeface="Calibri" panose="020F0502020204030204" pitchFamily="34" charset="0"/>
              </a:rPr>
              <a:t>conse­quen­ces of </a:t>
            </a:r>
            <a:r>
              <a:rPr lang="en-GB" altLang="en-US" i="1" dirty="0" smtClean="0">
                <a:latin typeface="Calibri" panose="020F0502020204030204" pitchFamily="34" charset="0"/>
              </a:rPr>
              <a:t>ex­clu­ding</a:t>
            </a:r>
            <a:r>
              <a:rPr lang="en-GB" altLang="en-US" dirty="0" smtClean="0">
                <a:latin typeface="Calibri" panose="020F0502020204030204" pitchFamily="34" charset="0"/>
              </a:rPr>
              <a:t> people with di­sabilities from the labour market, as well as costs and be­ne­fits from </a:t>
            </a:r>
            <a:r>
              <a:rPr lang="en-GB" altLang="en-US" i="1" dirty="0" smtClean="0">
                <a:latin typeface="Calibri" panose="020F0502020204030204" pitchFamily="34" charset="0"/>
              </a:rPr>
              <a:t>in­clu­ding</a:t>
            </a:r>
            <a:r>
              <a:rPr lang="en-GB" altLang="en-US" dirty="0" smtClean="0">
                <a:latin typeface="Calibri" panose="020F0502020204030204" pitchFamily="34" charset="0"/>
              </a:rPr>
              <a:t> this group into the labour force? </a:t>
            </a:r>
          </a:p>
        </p:txBody>
      </p:sp>
      <p:sp>
        <p:nvSpPr>
          <p:cNvPr id="4" name="Footer Placeholder 3"/>
          <p:cNvSpPr>
            <a:spLocks noGrp="1"/>
          </p:cNvSpPr>
          <p:nvPr>
            <p:ph type="ftr" sz="quarter" idx="10"/>
          </p:nvPr>
        </p:nvSpPr>
        <p:spPr>
          <a:xfrm>
            <a:off x="6588125" y="6165850"/>
            <a:ext cx="2555875" cy="476250"/>
          </a:xfrm>
        </p:spPr>
        <p:txBody>
          <a:bodyPr/>
          <a:lstStyle/>
          <a:p>
            <a:pPr>
              <a:defRPr/>
            </a:pPr>
            <a:r>
              <a:rPr lang="en-GB" sz="1400" dirty="0" smtClean="0"/>
              <a:t>International Labour Office</a:t>
            </a:r>
          </a:p>
          <a:p>
            <a:pPr>
              <a:defRPr/>
            </a:pPr>
            <a:r>
              <a:rPr lang="en-GB" sz="1400" dirty="0" smtClean="0"/>
              <a:t>Department of Statistics</a:t>
            </a:r>
            <a:endParaRPr lang="en-GB" sz="1400" dirty="0"/>
          </a:p>
        </p:txBody>
      </p:sp>
    </p:spTree>
  </p:cSld>
  <p:clrMapOvr>
    <a:masterClrMapping/>
  </p:clrMapOvr>
  <p:transition advClick="0">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45"/>
          <p:cNvSpPr>
            <a:spLocks noChangeArrowheads="1"/>
          </p:cNvSpPr>
          <p:nvPr/>
        </p:nvSpPr>
        <p:spPr bwMode="auto">
          <a:xfrm>
            <a:off x="4648200" y="3352800"/>
            <a:ext cx="3810000" cy="7620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2400">
                <a:solidFill>
                  <a:schemeClr val="tx1"/>
                </a:solidFill>
                <a:latin typeface="Tahoma" panose="020B0604030504040204" pitchFamily="34" charset="0"/>
              </a:defRPr>
            </a:lvl1pPr>
            <a:lvl2pPr marL="742950" indent="-285750" eaLnBrk="0" hangingPunct="0">
              <a:spcBef>
                <a:spcPct val="20000"/>
              </a:spcBef>
              <a:buChar char="–"/>
              <a:defRPr sz="2000">
                <a:solidFill>
                  <a:schemeClr val="tx1"/>
                </a:solidFill>
                <a:latin typeface="Tahoma" panose="020B0604030504040204" pitchFamily="34" charset="0"/>
              </a:defRPr>
            </a:lvl2pPr>
            <a:lvl3pPr marL="1143000" indent="-228600" eaLnBrk="0" hangingPunct="0">
              <a:spcBef>
                <a:spcPct val="20000"/>
              </a:spcBef>
              <a:buChar char="•"/>
              <a:defRPr>
                <a:solidFill>
                  <a:schemeClr val="tx1"/>
                </a:solidFill>
                <a:latin typeface="Tahoma" panose="020B0604030504040204" pitchFamily="34" charset="0"/>
              </a:defRPr>
            </a:lvl3pPr>
            <a:lvl4pPr marL="1600200" indent="-228600" eaLnBrk="0" hangingPunct="0">
              <a:spcBef>
                <a:spcPct val="20000"/>
              </a:spcBef>
              <a:buChar char="–"/>
              <a:defRPr sz="1600">
                <a:solidFill>
                  <a:schemeClr val="tx1"/>
                </a:solidFill>
                <a:latin typeface="Tahoma" panose="020B0604030504040204" pitchFamily="34" charset="0"/>
              </a:defRPr>
            </a:lvl4pPr>
            <a:lvl5pPr marL="2057400" indent="-228600" eaLnBrk="0" hangingPunct="0">
              <a:spcBef>
                <a:spcPct val="20000"/>
              </a:spcBef>
              <a:buChar char="»"/>
              <a:defRPr sz="1600">
                <a:solidFill>
                  <a:schemeClr val="tx1"/>
                </a:solidFill>
                <a:latin typeface="Tahoma" panose="020B0604030504040204" pitchFamily="34" charset="0"/>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defRPr>
            </a:lvl9pPr>
          </a:lstStyle>
          <a:p>
            <a:pPr eaLnBrk="1" hangingPunct="1">
              <a:spcBef>
                <a:spcPct val="0"/>
              </a:spcBef>
              <a:buFontTx/>
              <a:buNone/>
            </a:pPr>
            <a:endParaRPr lang="en-US" altLang="en-US">
              <a:solidFill>
                <a:srgbClr val="000066"/>
              </a:solidFill>
              <a:latin typeface="Times New Roman" panose="02020603050405020304" pitchFamily="18" charset="0"/>
            </a:endParaRPr>
          </a:p>
        </p:txBody>
      </p:sp>
      <p:sp>
        <p:nvSpPr>
          <p:cNvPr id="6147" name="Rectangle 1044"/>
          <p:cNvSpPr>
            <a:spLocks noChangeArrowheads="1"/>
          </p:cNvSpPr>
          <p:nvPr/>
        </p:nvSpPr>
        <p:spPr bwMode="auto">
          <a:xfrm>
            <a:off x="1143000" y="3352800"/>
            <a:ext cx="3200400" cy="7620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2400">
                <a:solidFill>
                  <a:schemeClr val="tx1"/>
                </a:solidFill>
                <a:latin typeface="Tahoma" panose="020B0604030504040204" pitchFamily="34" charset="0"/>
              </a:defRPr>
            </a:lvl1pPr>
            <a:lvl2pPr marL="742950" indent="-285750" eaLnBrk="0" hangingPunct="0">
              <a:spcBef>
                <a:spcPct val="20000"/>
              </a:spcBef>
              <a:buChar char="–"/>
              <a:defRPr sz="2000">
                <a:solidFill>
                  <a:schemeClr val="tx1"/>
                </a:solidFill>
                <a:latin typeface="Tahoma" panose="020B0604030504040204" pitchFamily="34" charset="0"/>
              </a:defRPr>
            </a:lvl2pPr>
            <a:lvl3pPr marL="1143000" indent="-228600" eaLnBrk="0" hangingPunct="0">
              <a:spcBef>
                <a:spcPct val="20000"/>
              </a:spcBef>
              <a:buChar char="•"/>
              <a:defRPr>
                <a:solidFill>
                  <a:schemeClr val="tx1"/>
                </a:solidFill>
                <a:latin typeface="Tahoma" panose="020B0604030504040204" pitchFamily="34" charset="0"/>
              </a:defRPr>
            </a:lvl3pPr>
            <a:lvl4pPr marL="1600200" indent="-228600" eaLnBrk="0" hangingPunct="0">
              <a:spcBef>
                <a:spcPct val="20000"/>
              </a:spcBef>
              <a:buChar char="–"/>
              <a:defRPr sz="1600">
                <a:solidFill>
                  <a:schemeClr val="tx1"/>
                </a:solidFill>
                <a:latin typeface="Tahoma" panose="020B0604030504040204" pitchFamily="34" charset="0"/>
              </a:defRPr>
            </a:lvl4pPr>
            <a:lvl5pPr marL="2057400" indent="-228600" eaLnBrk="0" hangingPunct="0">
              <a:spcBef>
                <a:spcPct val="20000"/>
              </a:spcBef>
              <a:buChar char="»"/>
              <a:defRPr sz="1600">
                <a:solidFill>
                  <a:schemeClr val="tx1"/>
                </a:solidFill>
                <a:latin typeface="Tahoma" panose="020B0604030504040204" pitchFamily="34" charset="0"/>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defRPr>
            </a:lvl9pPr>
          </a:lstStyle>
          <a:p>
            <a:pPr eaLnBrk="1" hangingPunct="1">
              <a:spcBef>
                <a:spcPct val="0"/>
              </a:spcBef>
              <a:buFontTx/>
              <a:buNone/>
            </a:pPr>
            <a:endParaRPr lang="en-US" altLang="en-US">
              <a:solidFill>
                <a:srgbClr val="000066"/>
              </a:solidFill>
              <a:latin typeface="Times New Roman" panose="02020603050405020304" pitchFamily="18" charset="0"/>
            </a:endParaRPr>
          </a:p>
        </p:txBody>
      </p:sp>
      <p:sp>
        <p:nvSpPr>
          <p:cNvPr id="6148" name="Rectangle 1038"/>
          <p:cNvSpPr>
            <a:spLocks noChangeArrowheads="1"/>
          </p:cNvSpPr>
          <p:nvPr/>
        </p:nvSpPr>
        <p:spPr bwMode="auto">
          <a:xfrm>
            <a:off x="685800" y="5181600"/>
            <a:ext cx="7696200" cy="11430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2400">
                <a:solidFill>
                  <a:schemeClr val="tx1"/>
                </a:solidFill>
                <a:latin typeface="Tahoma" panose="020B0604030504040204" pitchFamily="34" charset="0"/>
              </a:defRPr>
            </a:lvl1pPr>
            <a:lvl2pPr marL="742950" indent="-285750" eaLnBrk="0" hangingPunct="0">
              <a:spcBef>
                <a:spcPct val="20000"/>
              </a:spcBef>
              <a:buChar char="–"/>
              <a:defRPr sz="2000">
                <a:solidFill>
                  <a:schemeClr val="tx1"/>
                </a:solidFill>
                <a:latin typeface="Tahoma" panose="020B0604030504040204" pitchFamily="34" charset="0"/>
              </a:defRPr>
            </a:lvl2pPr>
            <a:lvl3pPr marL="1143000" indent="-228600" eaLnBrk="0" hangingPunct="0">
              <a:spcBef>
                <a:spcPct val="20000"/>
              </a:spcBef>
              <a:buChar char="•"/>
              <a:defRPr>
                <a:solidFill>
                  <a:schemeClr val="tx1"/>
                </a:solidFill>
                <a:latin typeface="Tahoma" panose="020B0604030504040204" pitchFamily="34" charset="0"/>
              </a:defRPr>
            </a:lvl3pPr>
            <a:lvl4pPr marL="1600200" indent="-228600" eaLnBrk="0" hangingPunct="0">
              <a:spcBef>
                <a:spcPct val="20000"/>
              </a:spcBef>
              <a:buChar char="–"/>
              <a:defRPr sz="1600">
                <a:solidFill>
                  <a:schemeClr val="tx1"/>
                </a:solidFill>
                <a:latin typeface="Tahoma" panose="020B0604030504040204" pitchFamily="34" charset="0"/>
              </a:defRPr>
            </a:lvl4pPr>
            <a:lvl5pPr marL="2057400" indent="-228600" eaLnBrk="0" hangingPunct="0">
              <a:spcBef>
                <a:spcPct val="20000"/>
              </a:spcBef>
              <a:buChar char="»"/>
              <a:defRPr sz="1600">
                <a:solidFill>
                  <a:schemeClr val="tx1"/>
                </a:solidFill>
                <a:latin typeface="Tahoma" panose="020B0604030504040204" pitchFamily="34" charset="0"/>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defRPr>
            </a:lvl9pPr>
          </a:lstStyle>
          <a:p>
            <a:pPr eaLnBrk="1" hangingPunct="1">
              <a:spcBef>
                <a:spcPct val="0"/>
              </a:spcBef>
              <a:buFontTx/>
              <a:buNone/>
            </a:pPr>
            <a:endParaRPr lang="en-US" altLang="en-US">
              <a:solidFill>
                <a:srgbClr val="000066"/>
              </a:solidFill>
              <a:latin typeface="Times New Roman" panose="02020603050405020304" pitchFamily="18" charset="0"/>
            </a:endParaRPr>
          </a:p>
        </p:txBody>
      </p:sp>
      <p:sp>
        <p:nvSpPr>
          <p:cNvPr id="6149" name="Rectangle 1036"/>
          <p:cNvSpPr>
            <a:spLocks noChangeArrowheads="1"/>
          </p:cNvSpPr>
          <p:nvPr/>
        </p:nvSpPr>
        <p:spPr bwMode="auto">
          <a:xfrm>
            <a:off x="762000" y="1447800"/>
            <a:ext cx="7620000" cy="1295400"/>
          </a:xfrm>
          <a:prstGeom prst="rect">
            <a:avLst/>
          </a:prstGeom>
          <a:noFill/>
          <a:ln w="28575">
            <a:solidFill>
              <a:schemeClr val="tx1"/>
            </a:solidFill>
            <a:miter lim="800000"/>
            <a:headEnd/>
            <a:tailEnd/>
          </a:ln>
          <a:effectLst/>
        </p:spPr>
        <p:txBody>
          <a:bodyPr wrap="none" anchor="ctr"/>
          <a:lstStyle>
            <a:lvl1pPr eaLnBrk="0" hangingPunct="0">
              <a:spcBef>
                <a:spcPct val="20000"/>
              </a:spcBef>
              <a:buChar char="•"/>
              <a:defRPr sz="2400">
                <a:solidFill>
                  <a:schemeClr val="tx1"/>
                </a:solidFill>
                <a:latin typeface="Tahoma" panose="020B0604030504040204" pitchFamily="34" charset="0"/>
              </a:defRPr>
            </a:lvl1pPr>
            <a:lvl2pPr marL="742950" indent="-285750" eaLnBrk="0" hangingPunct="0">
              <a:spcBef>
                <a:spcPct val="20000"/>
              </a:spcBef>
              <a:buChar char="–"/>
              <a:defRPr sz="2000">
                <a:solidFill>
                  <a:schemeClr val="tx1"/>
                </a:solidFill>
                <a:latin typeface="Tahoma" panose="020B0604030504040204" pitchFamily="34" charset="0"/>
              </a:defRPr>
            </a:lvl2pPr>
            <a:lvl3pPr marL="1143000" indent="-228600" eaLnBrk="0" hangingPunct="0">
              <a:spcBef>
                <a:spcPct val="20000"/>
              </a:spcBef>
              <a:buChar char="•"/>
              <a:defRPr>
                <a:solidFill>
                  <a:schemeClr val="tx1"/>
                </a:solidFill>
                <a:latin typeface="Tahoma" panose="020B0604030504040204" pitchFamily="34" charset="0"/>
              </a:defRPr>
            </a:lvl3pPr>
            <a:lvl4pPr marL="1600200" indent="-228600" eaLnBrk="0" hangingPunct="0">
              <a:spcBef>
                <a:spcPct val="20000"/>
              </a:spcBef>
              <a:buChar char="–"/>
              <a:defRPr sz="1600">
                <a:solidFill>
                  <a:schemeClr val="tx1"/>
                </a:solidFill>
                <a:latin typeface="Tahoma" panose="020B0604030504040204" pitchFamily="34" charset="0"/>
              </a:defRPr>
            </a:lvl4pPr>
            <a:lvl5pPr marL="2057400" indent="-228600" eaLnBrk="0" hangingPunct="0">
              <a:spcBef>
                <a:spcPct val="20000"/>
              </a:spcBef>
              <a:buChar char="»"/>
              <a:defRPr sz="1600">
                <a:solidFill>
                  <a:schemeClr val="tx1"/>
                </a:solidFill>
                <a:latin typeface="Tahoma" panose="020B0604030504040204" pitchFamily="34" charset="0"/>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defRPr>
            </a:lvl9pPr>
          </a:lstStyle>
          <a:p>
            <a:pPr eaLnBrk="1" hangingPunct="1">
              <a:spcBef>
                <a:spcPct val="0"/>
              </a:spcBef>
              <a:buFontTx/>
              <a:buNone/>
            </a:pPr>
            <a:endParaRPr lang="en-US" altLang="en-US">
              <a:solidFill>
                <a:srgbClr val="000066"/>
              </a:solidFill>
              <a:latin typeface="Times New Roman" panose="02020603050405020304" pitchFamily="18" charset="0"/>
            </a:endParaRPr>
          </a:p>
        </p:txBody>
      </p:sp>
      <p:sp>
        <p:nvSpPr>
          <p:cNvPr id="6150" name="Rectangle 1026"/>
          <p:cNvSpPr>
            <a:spLocks noGrp="1" noChangeArrowheads="1"/>
          </p:cNvSpPr>
          <p:nvPr>
            <p:ph type="title"/>
          </p:nvPr>
        </p:nvSpPr>
        <p:spPr>
          <a:xfrm>
            <a:off x="914400" y="333375"/>
            <a:ext cx="7239000" cy="1952625"/>
          </a:xfrm>
          <a:ln>
            <a:noFill/>
          </a:ln>
          <a:extLst>
            <a:ext uri="{909E8E84-426E-40DD-AFC4-6F175D3DCCD1}">
              <a14:hiddenFill xmlns:a14="http://schemas.microsoft.com/office/drawing/2010/main">
                <a:solidFill>
                  <a:schemeClr val="bg1"/>
                </a:solidFill>
              </a14:hiddenFill>
            </a:ext>
          </a:extLst>
        </p:spPr>
        <p:txBody>
          <a:bodyPr/>
          <a:lstStyle/>
          <a:p>
            <a:pPr eaLnBrk="1" hangingPunct="1"/>
            <a:r>
              <a:rPr lang="en-GB" altLang="en-US" sz="3200" dirty="0" smtClean="0">
                <a:latin typeface="Calibri" panose="020F0502020204030204" pitchFamily="34" charset="0"/>
              </a:rPr>
              <a:t>ILO: Objectives</a:t>
            </a:r>
            <a:br>
              <a:rPr lang="en-GB" altLang="en-US" sz="3200" dirty="0" smtClean="0">
                <a:latin typeface="Calibri" panose="020F0502020204030204" pitchFamily="34" charset="0"/>
              </a:rPr>
            </a:br>
            <a:r>
              <a:rPr lang="en-GB" altLang="en-US" sz="3200" dirty="0" smtClean="0">
                <a:latin typeface="Calibri" panose="020F0502020204030204" pitchFamily="34" charset="0"/>
              </a:rPr>
              <a:t/>
            </a:r>
            <a:br>
              <a:rPr lang="en-GB" altLang="en-US" sz="3200" dirty="0" smtClean="0">
                <a:latin typeface="Calibri" panose="020F0502020204030204" pitchFamily="34" charset="0"/>
              </a:rPr>
            </a:br>
            <a:r>
              <a:rPr lang="en-GB" altLang="en-US" sz="2000" dirty="0" smtClean="0">
                <a:latin typeface="Calibri" panose="020F0502020204030204" pitchFamily="34" charset="0"/>
              </a:rPr>
              <a:t/>
            </a:r>
            <a:br>
              <a:rPr lang="en-GB" altLang="en-US" sz="2000" dirty="0" smtClean="0">
                <a:latin typeface="Calibri" panose="020F0502020204030204" pitchFamily="34" charset="0"/>
              </a:rPr>
            </a:br>
            <a:r>
              <a:rPr lang="en-GB" altLang="en-US" sz="2000" b="1" dirty="0" smtClean="0">
                <a:latin typeface="Calibri" panose="020F0502020204030204" pitchFamily="34" charset="0"/>
                <a:cs typeface="Times New Roman" panose="02020603050405020304" pitchFamily="18" charset="0"/>
              </a:rPr>
              <a:t>improving employment opportunities </a:t>
            </a:r>
            <a:br>
              <a:rPr lang="en-GB" altLang="en-US" sz="2000" b="1" dirty="0" smtClean="0">
                <a:latin typeface="Calibri" panose="020F0502020204030204" pitchFamily="34" charset="0"/>
                <a:cs typeface="Times New Roman" panose="02020603050405020304" pitchFamily="18" charset="0"/>
              </a:rPr>
            </a:br>
            <a:r>
              <a:rPr lang="en-GB" altLang="en-US" sz="2000" b="1" dirty="0" smtClean="0">
                <a:latin typeface="Calibri" panose="020F0502020204030204" pitchFamily="34" charset="0"/>
                <a:cs typeface="Times New Roman" panose="02020603050405020304" pitchFamily="18" charset="0"/>
              </a:rPr>
              <a:t>for people with disabilities</a:t>
            </a:r>
            <a:r>
              <a:rPr lang="en-GB" altLang="en-US" sz="2000" dirty="0" smtClean="0">
                <a:latin typeface="Calibri" panose="020F0502020204030204" pitchFamily="34" charset="0"/>
              </a:rPr>
              <a:t> </a:t>
            </a:r>
          </a:p>
        </p:txBody>
      </p:sp>
      <p:sp>
        <p:nvSpPr>
          <p:cNvPr id="6151" name="Rectangle 1027"/>
          <p:cNvSpPr>
            <a:spLocks noGrp="1" noChangeArrowheads="1"/>
          </p:cNvSpPr>
          <p:nvPr>
            <p:ph sz="half" idx="1"/>
          </p:nvPr>
        </p:nvSpPr>
        <p:spPr>
          <a:xfrm>
            <a:off x="685800" y="3352800"/>
            <a:ext cx="3906838" cy="838200"/>
          </a:xfrm>
        </p:spPr>
        <p:txBody>
          <a:bodyPr/>
          <a:lstStyle/>
          <a:p>
            <a:pPr algn="ctr" eaLnBrk="1" hangingPunct="1">
              <a:buFontTx/>
              <a:buNone/>
            </a:pPr>
            <a:r>
              <a:rPr lang="en-GB" altLang="en-US" sz="1800" i="1" dirty="0" smtClean="0">
                <a:latin typeface="Calibri" panose="020F0502020204030204" pitchFamily="34" charset="0"/>
                <a:cs typeface="Times New Roman" panose="02020603050405020304" pitchFamily="18" charset="0"/>
              </a:rPr>
              <a:t>planning and designing </a:t>
            </a:r>
          </a:p>
          <a:p>
            <a:pPr algn="ctr" eaLnBrk="1" hangingPunct="1">
              <a:buFontTx/>
              <a:buNone/>
            </a:pPr>
            <a:r>
              <a:rPr lang="en-GB" altLang="en-US" sz="1800" i="1" dirty="0" smtClean="0">
                <a:latin typeface="Calibri" panose="020F0502020204030204" pitchFamily="34" charset="0"/>
                <a:cs typeface="Times New Roman" panose="02020603050405020304" pitchFamily="18" charset="0"/>
              </a:rPr>
              <a:t>policies and interventions</a:t>
            </a:r>
          </a:p>
        </p:txBody>
      </p:sp>
      <p:sp>
        <p:nvSpPr>
          <p:cNvPr id="6152" name="Rectangle 1028"/>
          <p:cNvSpPr>
            <a:spLocks noGrp="1" noChangeArrowheads="1"/>
          </p:cNvSpPr>
          <p:nvPr>
            <p:ph sz="half" idx="2"/>
          </p:nvPr>
        </p:nvSpPr>
        <p:spPr>
          <a:xfrm>
            <a:off x="4419600" y="3276600"/>
            <a:ext cx="4114800" cy="990600"/>
          </a:xfrm>
        </p:spPr>
        <p:txBody>
          <a:bodyPr/>
          <a:lstStyle/>
          <a:p>
            <a:pPr algn="ctr" eaLnBrk="1" hangingPunct="1">
              <a:buFontTx/>
              <a:buNone/>
            </a:pPr>
            <a:r>
              <a:rPr lang="en-GB" altLang="en-US" sz="2000" i="1" dirty="0" smtClean="0">
                <a:latin typeface="Calibri" panose="020F0502020204030204" pitchFamily="34" charset="0"/>
                <a:cs typeface="Times New Roman" panose="02020603050405020304" pitchFamily="18" charset="0"/>
              </a:rPr>
              <a:t>monitoring the effect of different policies/legislation/services</a:t>
            </a:r>
            <a:r>
              <a:rPr lang="en-GB" altLang="en-US" sz="2000" i="1" dirty="0" smtClean="0">
                <a:latin typeface="Calibri" panose="020F0502020204030204" pitchFamily="34" charset="0"/>
              </a:rPr>
              <a:t> </a:t>
            </a:r>
          </a:p>
        </p:txBody>
      </p:sp>
      <p:sp>
        <p:nvSpPr>
          <p:cNvPr id="6153" name="Text Box 1029"/>
          <p:cNvSpPr txBox="1">
            <a:spLocks noChangeArrowheads="1"/>
          </p:cNvSpPr>
          <p:nvPr/>
        </p:nvSpPr>
        <p:spPr bwMode="auto">
          <a:xfrm>
            <a:off x="838200" y="5181600"/>
            <a:ext cx="7620000" cy="83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2400">
                <a:solidFill>
                  <a:schemeClr val="tx1"/>
                </a:solidFill>
                <a:latin typeface="Tahoma" panose="020B0604030504040204" pitchFamily="34" charset="0"/>
              </a:defRPr>
            </a:lvl1pPr>
            <a:lvl2pPr marL="742950" indent="-285750" eaLnBrk="0" hangingPunct="0">
              <a:spcBef>
                <a:spcPct val="20000"/>
              </a:spcBef>
              <a:buChar char="–"/>
              <a:defRPr sz="2000">
                <a:solidFill>
                  <a:schemeClr val="tx1"/>
                </a:solidFill>
                <a:latin typeface="Tahoma" panose="020B0604030504040204" pitchFamily="34" charset="0"/>
              </a:defRPr>
            </a:lvl2pPr>
            <a:lvl3pPr marL="1143000" indent="-228600" eaLnBrk="0" hangingPunct="0">
              <a:spcBef>
                <a:spcPct val="20000"/>
              </a:spcBef>
              <a:buChar char="•"/>
              <a:defRPr>
                <a:solidFill>
                  <a:schemeClr val="tx1"/>
                </a:solidFill>
                <a:latin typeface="Tahoma" panose="020B0604030504040204" pitchFamily="34" charset="0"/>
              </a:defRPr>
            </a:lvl3pPr>
            <a:lvl4pPr marL="1600200" indent="-228600" eaLnBrk="0" hangingPunct="0">
              <a:spcBef>
                <a:spcPct val="20000"/>
              </a:spcBef>
              <a:buChar char="–"/>
              <a:defRPr sz="1600">
                <a:solidFill>
                  <a:schemeClr val="tx1"/>
                </a:solidFill>
                <a:latin typeface="Tahoma" panose="020B0604030504040204" pitchFamily="34" charset="0"/>
              </a:defRPr>
            </a:lvl4pPr>
            <a:lvl5pPr marL="2057400" indent="-228600" eaLnBrk="0" hangingPunct="0">
              <a:spcBef>
                <a:spcPct val="20000"/>
              </a:spcBef>
              <a:buChar char="»"/>
              <a:defRPr sz="1600">
                <a:solidFill>
                  <a:schemeClr val="tx1"/>
                </a:solidFill>
                <a:latin typeface="Tahoma" panose="020B0604030504040204" pitchFamily="34" charset="0"/>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defRPr>
            </a:lvl9pPr>
          </a:lstStyle>
          <a:p>
            <a:pPr algn="ctr" eaLnBrk="1" hangingPunct="1">
              <a:spcBef>
                <a:spcPct val="50000"/>
              </a:spcBef>
              <a:buFontTx/>
              <a:buNone/>
            </a:pPr>
            <a:r>
              <a:rPr lang="fr-CH" altLang="en-US" dirty="0" err="1">
                <a:solidFill>
                  <a:srgbClr val="000066"/>
                </a:solidFill>
                <a:latin typeface="Times New Roman" panose="02020603050405020304" pitchFamily="18" charset="0"/>
                <a:cs typeface="Times New Roman" panose="02020603050405020304" pitchFamily="18" charset="0"/>
              </a:rPr>
              <a:t>Need</a:t>
            </a:r>
            <a:r>
              <a:rPr lang="fr-CH" altLang="en-US" dirty="0">
                <a:solidFill>
                  <a:srgbClr val="000066"/>
                </a:solidFill>
                <a:latin typeface="Times New Roman" panose="02020603050405020304" pitchFamily="18" charset="0"/>
                <a:cs typeface="Times New Roman" panose="02020603050405020304" pitchFamily="18" charset="0"/>
              </a:rPr>
              <a:t> for </a:t>
            </a:r>
            <a:r>
              <a:rPr lang="fr-CH" altLang="en-US" dirty="0" err="1">
                <a:solidFill>
                  <a:srgbClr val="000066"/>
                </a:solidFill>
                <a:latin typeface="Times New Roman" panose="02020603050405020304" pitchFamily="18" charset="0"/>
                <a:cs typeface="Times New Roman" panose="02020603050405020304" pitchFamily="18" charset="0"/>
              </a:rPr>
              <a:t>disability</a:t>
            </a:r>
            <a:r>
              <a:rPr lang="fr-CH" altLang="en-US" dirty="0">
                <a:solidFill>
                  <a:srgbClr val="000066"/>
                </a:solidFill>
                <a:latin typeface="Times New Roman" panose="02020603050405020304" pitchFamily="18" charset="0"/>
                <a:cs typeface="Times New Roman" panose="02020603050405020304" pitchFamily="18" charset="0"/>
              </a:rPr>
              <a:t> </a:t>
            </a:r>
            <a:r>
              <a:rPr lang="fr-CH" altLang="en-US" dirty="0" err="1">
                <a:solidFill>
                  <a:srgbClr val="000066"/>
                </a:solidFill>
                <a:latin typeface="Times New Roman" panose="02020603050405020304" pitchFamily="18" charset="0"/>
                <a:cs typeface="Times New Roman" panose="02020603050405020304" pitchFamily="18" charset="0"/>
              </a:rPr>
              <a:t>statistics</a:t>
            </a:r>
            <a:r>
              <a:rPr lang="fr-CH" altLang="en-US" dirty="0">
                <a:solidFill>
                  <a:srgbClr val="000066"/>
                </a:solidFill>
                <a:latin typeface="Times New Roman" panose="02020603050405020304" pitchFamily="18" charset="0"/>
                <a:cs typeface="Times New Roman" panose="02020603050405020304" pitchFamily="18" charset="0"/>
              </a:rPr>
              <a:t> cross-</a:t>
            </a:r>
            <a:r>
              <a:rPr lang="fr-CH" altLang="en-US" dirty="0" err="1">
                <a:solidFill>
                  <a:srgbClr val="000066"/>
                </a:solidFill>
                <a:latin typeface="Times New Roman" panose="02020603050405020304" pitchFamily="18" charset="0"/>
                <a:cs typeface="Times New Roman" panose="02020603050405020304" pitchFamily="18" charset="0"/>
              </a:rPr>
              <a:t>classified</a:t>
            </a:r>
            <a:r>
              <a:rPr lang="fr-CH" altLang="en-US" dirty="0">
                <a:solidFill>
                  <a:srgbClr val="000066"/>
                </a:solidFill>
                <a:latin typeface="Times New Roman" panose="02020603050405020304" pitchFamily="18" charset="0"/>
                <a:cs typeface="Times New Roman" panose="02020603050405020304" pitchFamily="18" charset="0"/>
              </a:rPr>
              <a:t> by </a:t>
            </a:r>
            <a:r>
              <a:rPr lang="fr-CH" altLang="en-US" dirty="0" err="1">
                <a:solidFill>
                  <a:srgbClr val="000066"/>
                </a:solidFill>
                <a:latin typeface="Times New Roman" panose="02020603050405020304" pitchFamily="18" charset="0"/>
                <a:cs typeface="Times New Roman" panose="02020603050405020304" pitchFamily="18" charset="0"/>
              </a:rPr>
              <a:t>various</a:t>
            </a:r>
            <a:r>
              <a:rPr lang="fr-CH" altLang="en-US" dirty="0">
                <a:solidFill>
                  <a:srgbClr val="000066"/>
                </a:solidFill>
                <a:latin typeface="Times New Roman" panose="02020603050405020304" pitchFamily="18" charset="0"/>
                <a:cs typeface="Times New Roman" panose="02020603050405020304" pitchFamily="18" charset="0"/>
              </a:rPr>
              <a:t> labour force </a:t>
            </a:r>
            <a:r>
              <a:rPr lang="fr-CH" altLang="en-US" dirty="0" err="1">
                <a:solidFill>
                  <a:srgbClr val="000066"/>
                </a:solidFill>
                <a:latin typeface="Times New Roman" panose="02020603050405020304" pitchFamily="18" charset="0"/>
                <a:cs typeface="Times New Roman" panose="02020603050405020304" pitchFamily="18" charset="0"/>
              </a:rPr>
              <a:t>characteristics</a:t>
            </a:r>
            <a:endParaRPr lang="en-GB" altLang="en-US" dirty="0">
              <a:solidFill>
                <a:srgbClr val="000066"/>
              </a:solidFill>
              <a:latin typeface="Times New Roman" panose="02020603050405020304" pitchFamily="18" charset="0"/>
              <a:cs typeface="Times New Roman" panose="02020603050405020304" pitchFamily="18" charset="0"/>
            </a:endParaRPr>
          </a:p>
        </p:txBody>
      </p:sp>
      <p:sp>
        <p:nvSpPr>
          <p:cNvPr id="6154" name="Line 1034"/>
          <p:cNvSpPr>
            <a:spLocks noChangeShapeType="1"/>
          </p:cNvSpPr>
          <p:nvPr/>
        </p:nvSpPr>
        <p:spPr bwMode="auto">
          <a:xfrm>
            <a:off x="2590800" y="2743200"/>
            <a:ext cx="0" cy="457200"/>
          </a:xfrm>
          <a:prstGeom prst="line">
            <a:avLst/>
          </a:prstGeom>
          <a:noFill/>
          <a:ln w="349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000066"/>
              </a:solidFill>
            </a:endParaRPr>
          </a:p>
        </p:txBody>
      </p:sp>
      <p:sp>
        <p:nvSpPr>
          <p:cNvPr id="6155" name="Line 1035"/>
          <p:cNvSpPr>
            <a:spLocks noChangeShapeType="1"/>
          </p:cNvSpPr>
          <p:nvPr/>
        </p:nvSpPr>
        <p:spPr bwMode="auto">
          <a:xfrm>
            <a:off x="6248400" y="2743200"/>
            <a:ext cx="0" cy="457200"/>
          </a:xfrm>
          <a:prstGeom prst="line">
            <a:avLst/>
          </a:prstGeom>
          <a:noFill/>
          <a:ln w="349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000066"/>
              </a:solidFill>
            </a:endParaRPr>
          </a:p>
        </p:txBody>
      </p:sp>
      <p:sp>
        <p:nvSpPr>
          <p:cNvPr id="6156" name="Line 1040"/>
          <p:cNvSpPr>
            <a:spLocks noChangeShapeType="1"/>
          </p:cNvSpPr>
          <p:nvPr/>
        </p:nvSpPr>
        <p:spPr bwMode="auto">
          <a:xfrm>
            <a:off x="2590800" y="4648200"/>
            <a:ext cx="3886200" cy="0"/>
          </a:xfrm>
          <a:prstGeom prst="line">
            <a:avLst/>
          </a:prstGeom>
          <a:noFill/>
          <a:ln w="222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000066"/>
              </a:solidFill>
            </a:endParaRPr>
          </a:p>
        </p:txBody>
      </p:sp>
      <p:sp>
        <p:nvSpPr>
          <p:cNvPr id="6157" name="Line 1041"/>
          <p:cNvSpPr>
            <a:spLocks noChangeShapeType="1"/>
          </p:cNvSpPr>
          <p:nvPr/>
        </p:nvSpPr>
        <p:spPr bwMode="auto">
          <a:xfrm>
            <a:off x="2590800" y="4191000"/>
            <a:ext cx="0" cy="457200"/>
          </a:xfrm>
          <a:prstGeom prst="line">
            <a:avLst/>
          </a:prstGeom>
          <a:noFill/>
          <a:ln w="349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000066"/>
              </a:solidFill>
            </a:endParaRPr>
          </a:p>
        </p:txBody>
      </p:sp>
      <p:sp>
        <p:nvSpPr>
          <p:cNvPr id="6158" name="Line 1042"/>
          <p:cNvSpPr>
            <a:spLocks noChangeShapeType="1"/>
          </p:cNvSpPr>
          <p:nvPr/>
        </p:nvSpPr>
        <p:spPr bwMode="auto">
          <a:xfrm>
            <a:off x="6477000" y="4191000"/>
            <a:ext cx="0" cy="457200"/>
          </a:xfrm>
          <a:prstGeom prst="line">
            <a:avLst/>
          </a:prstGeom>
          <a:noFill/>
          <a:ln w="349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000066"/>
              </a:solidFill>
            </a:endParaRPr>
          </a:p>
        </p:txBody>
      </p:sp>
      <p:sp>
        <p:nvSpPr>
          <p:cNvPr id="6159" name="Line 1043"/>
          <p:cNvSpPr>
            <a:spLocks noChangeShapeType="1"/>
          </p:cNvSpPr>
          <p:nvPr/>
        </p:nvSpPr>
        <p:spPr bwMode="auto">
          <a:xfrm>
            <a:off x="4495800" y="4648200"/>
            <a:ext cx="0" cy="457200"/>
          </a:xfrm>
          <a:prstGeom prst="line">
            <a:avLst/>
          </a:prstGeom>
          <a:noFill/>
          <a:ln w="349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000066"/>
              </a:solidFill>
            </a:endParaRPr>
          </a:p>
        </p:txBody>
      </p:sp>
      <p:sp>
        <p:nvSpPr>
          <p:cNvPr id="6160" name="Line 1046"/>
          <p:cNvSpPr>
            <a:spLocks noChangeShapeType="1"/>
          </p:cNvSpPr>
          <p:nvPr/>
        </p:nvSpPr>
        <p:spPr bwMode="auto">
          <a:xfrm>
            <a:off x="838200" y="1447800"/>
            <a:ext cx="7391400" cy="0"/>
          </a:xfrm>
          <a:prstGeom prst="line">
            <a:avLst/>
          </a:prstGeom>
          <a:noFill/>
          <a:ln w="222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000066"/>
              </a:solidFill>
            </a:endParaRPr>
          </a:p>
        </p:txBody>
      </p:sp>
      <p:sp>
        <p:nvSpPr>
          <p:cNvPr id="20" name="Rectangle 1027"/>
          <p:cNvSpPr txBox="1">
            <a:spLocks noChangeArrowheads="1"/>
          </p:cNvSpPr>
          <p:nvPr/>
        </p:nvSpPr>
        <p:spPr bwMode="auto">
          <a:xfrm>
            <a:off x="2590800" y="2781300"/>
            <a:ext cx="3657600"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fontAlgn="base">
              <a:spcBef>
                <a:spcPct val="20000"/>
              </a:spcBef>
              <a:spcAft>
                <a:spcPct val="0"/>
              </a:spcAft>
              <a:buChar char="•"/>
              <a:defRPr sz="2800">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sz="1800">
                <a:solidFill>
                  <a:schemeClr val="tx1"/>
                </a:solidFill>
                <a:latin typeface="+mn-lt"/>
              </a:defRPr>
            </a:lvl4pPr>
            <a:lvl5pPr marL="2057400" indent="-228600" algn="l" rtl="0" fontAlgn="base">
              <a:spcBef>
                <a:spcPct val="20000"/>
              </a:spcBef>
              <a:spcAft>
                <a:spcPct val="0"/>
              </a:spcAft>
              <a:buChar char="»"/>
              <a:defRPr sz="1800">
                <a:solidFill>
                  <a:schemeClr val="tx1"/>
                </a:solidFill>
                <a:latin typeface="+mn-lt"/>
              </a:defRPr>
            </a:lvl5pPr>
            <a:lvl6pPr marL="2514600" indent="-228600" algn="l" rtl="0" fontAlgn="base">
              <a:spcBef>
                <a:spcPct val="20000"/>
              </a:spcBef>
              <a:spcAft>
                <a:spcPct val="0"/>
              </a:spcAft>
              <a:buChar char="»"/>
              <a:defRPr sz="1800">
                <a:solidFill>
                  <a:schemeClr val="tx1"/>
                </a:solidFill>
                <a:latin typeface="+mn-lt"/>
              </a:defRPr>
            </a:lvl6pPr>
            <a:lvl7pPr marL="2971800" indent="-228600" algn="l" rtl="0" fontAlgn="base">
              <a:spcBef>
                <a:spcPct val="20000"/>
              </a:spcBef>
              <a:spcAft>
                <a:spcPct val="0"/>
              </a:spcAft>
              <a:buChar char="»"/>
              <a:defRPr sz="1800">
                <a:solidFill>
                  <a:schemeClr val="tx1"/>
                </a:solidFill>
                <a:latin typeface="+mn-lt"/>
              </a:defRPr>
            </a:lvl7pPr>
            <a:lvl8pPr marL="3429000" indent="-228600" algn="l" rtl="0" fontAlgn="base">
              <a:spcBef>
                <a:spcPct val="20000"/>
              </a:spcBef>
              <a:spcAft>
                <a:spcPct val="0"/>
              </a:spcAft>
              <a:buChar char="»"/>
              <a:defRPr sz="1800">
                <a:solidFill>
                  <a:schemeClr val="tx1"/>
                </a:solidFill>
                <a:latin typeface="+mn-lt"/>
              </a:defRPr>
            </a:lvl8pPr>
            <a:lvl9pPr marL="3886200" indent="-228600" algn="l" rtl="0" fontAlgn="base">
              <a:spcBef>
                <a:spcPct val="20000"/>
              </a:spcBef>
              <a:spcAft>
                <a:spcPct val="0"/>
              </a:spcAft>
              <a:buChar char="»"/>
              <a:defRPr sz="1800">
                <a:solidFill>
                  <a:schemeClr val="tx1"/>
                </a:solidFill>
                <a:latin typeface="+mn-lt"/>
              </a:defRPr>
            </a:lvl9pPr>
          </a:lstStyle>
          <a:p>
            <a:pPr algn="ctr">
              <a:buFontTx/>
              <a:buNone/>
              <a:defRPr/>
            </a:pPr>
            <a:r>
              <a:rPr lang="fr-CH" altLang="en-US" sz="1800" kern="0" dirty="0" smtClean="0">
                <a:solidFill>
                  <a:srgbClr val="99CCFF">
                    <a:lumMod val="50000"/>
                  </a:srgbClr>
                </a:solidFill>
                <a:cs typeface="Times New Roman" charset="0"/>
              </a:rPr>
              <a:t>Understanding the needs/ obstacles in the labor market </a:t>
            </a:r>
            <a:endParaRPr lang="en-GB" altLang="en-US" sz="1800" kern="0" dirty="0" smtClean="0">
              <a:solidFill>
                <a:srgbClr val="99CCFF">
                  <a:lumMod val="50000"/>
                </a:srgbClr>
              </a:solidFill>
              <a:cs typeface="Times New Roman" charset="0"/>
            </a:endParaRPr>
          </a:p>
        </p:txBody>
      </p:sp>
    </p:spTree>
    <p:extLst>
      <p:ext uri="{BB962C8B-B14F-4D97-AF65-F5344CB8AC3E}">
        <p14:creationId xmlns:p14="http://schemas.microsoft.com/office/powerpoint/2010/main" val="3838991987"/>
      </p:ext>
    </p:extLst>
  </p:cSld>
  <p:clrMapOvr>
    <a:masterClrMapping/>
  </p:clrMapOvr>
  <p:transition advClick="0">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ILO objectives</a:t>
            </a:r>
            <a:endParaRPr lang="en-US" dirty="0"/>
          </a:p>
        </p:txBody>
      </p:sp>
      <p:sp>
        <p:nvSpPr>
          <p:cNvPr id="3" name="Content Placeholder 2"/>
          <p:cNvSpPr>
            <a:spLocks noGrp="1"/>
          </p:cNvSpPr>
          <p:nvPr>
            <p:ph idx="1"/>
          </p:nvPr>
        </p:nvSpPr>
        <p:spPr/>
        <p:txBody>
          <a:bodyPr/>
          <a:lstStyle/>
          <a:p>
            <a:r>
              <a:rPr lang="en-US" dirty="0" smtClean="0"/>
              <a:t>Establishing guidelines, and developing survey instruments,  to assist countries in setting or improving their statistics on the </a:t>
            </a:r>
            <a:r>
              <a:rPr lang="en-US" dirty="0" err="1" smtClean="0"/>
              <a:t>labour</a:t>
            </a:r>
            <a:r>
              <a:rPr lang="en-US" dirty="0" smtClean="0"/>
              <a:t> force characteristics of persons with disabilities (by </a:t>
            </a:r>
            <a:r>
              <a:rPr lang="en-US" dirty="0" err="1" smtClean="0"/>
              <a:t>analysing</a:t>
            </a:r>
            <a:r>
              <a:rPr lang="en-US" dirty="0" smtClean="0"/>
              <a:t> the methodologies currently used by countries to compile statistics) </a:t>
            </a:r>
          </a:p>
          <a:p>
            <a:endParaRPr lang="en-US" dirty="0" smtClean="0"/>
          </a:p>
          <a:p>
            <a:r>
              <a:rPr lang="en-US" dirty="0" smtClean="0"/>
              <a:t>Compilation of statistical information, and establishing a  database</a:t>
            </a:r>
          </a:p>
        </p:txBody>
      </p:sp>
      <p:sp>
        <p:nvSpPr>
          <p:cNvPr id="4" name="Footer Placeholder 3"/>
          <p:cNvSpPr>
            <a:spLocks noGrp="1"/>
          </p:cNvSpPr>
          <p:nvPr>
            <p:ph type="ftr" sz="quarter" idx="10"/>
          </p:nvPr>
        </p:nvSpPr>
        <p:spPr/>
        <p:txBody>
          <a:bodyPr/>
          <a:lstStyle/>
          <a:p>
            <a:pPr>
              <a:defRPr/>
            </a:pPr>
            <a:r>
              <a:rPr lang="en-GB" smtClean="0"/>
              <a:t>International Labour Office</a:t>
            </a:r>
          </a:p>
          <a:p>
            <a:pPr>
              <a:defRPr/>
            </a:pPr>
            <a:r>
              <a:rPr lang="en-GB" smtClean="0"/>
              <a:t>Department of Statistics</a:t>
            </a:r>
            <a:endParaRPr lang="en-GB"/>
          </a:p>
        </p:txBody>
      </p:sp>
    </p:spTree>
    <p:extLst>
      <p:ext uri="{BB962C8B-B14F-4D97-AF65-F5344CB8AC3E}">
        <p14:creationId xmlns:p14="http://schemas.microsoft.com/office/powerpoint/2010/main" val="1085209535"/>
      </p:ext>
    </p:extLst>
  </p:cSld>
  <p:clrMapOvr>
    <a:masterClrMapping/>
  </p:clrMapOvr>
  <p:transition advClick="0">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defRPr/>
            </a:pPr>
            <a:r>
              <a:rPr lang="en-GB" sz="2800" b="1" dirty="0" smtClean="0">
                <a:solidFill>
                  <a:schemeClr val="tx2">
                    <a:lumMod val="75000"/>
                  </a:schemeClr>
                </a:solidFill>
                <a:latin typeface="Calibri" panose="020F0502020204030204" pitchFamily="34" charset="0"/>
              </a:rPr>
              <a:t>ILO’s compilation re sources of labour force characteristics of people with disabilities </a:t>
            </a:r>
            <a:endParaRPr lang="en-GB" sz="2800" b="1" dirty="0">
              <a:solidFill>
                <a:schemeClr val="tx2">
                  <a:lumMod val="75000"/>
                </a:schemeClr>
              </a:solidFill>
              <a:latin typeface="Calibri" panose="020F0502020204030204" pitchFamily="34" charset="0"/>
            </a:endParaRPr>
          </a:p>
        </p:txBody>
      </p:sp>
      <p:sp>
        <p:nvSpPr>
          <p:cNvPr id="3" name="Content Placeholder 2"/>
          <p:cNvSpPr>
            <a:spLocks noGrp="1"/>
          </p:cNvSpPr>
          <p:nvPr>
            <p:ph idx="1"/>
          </p:nvPr>
        </p:nvSpPr>
        <p:spPr>
          <a:xfrm>
            <a:off x="457200" y="1412875"/>
            <a:ext cx="8229600" cy="5040313"/>
          </a:xfrm>
        </p:spPr>
        <p:txBody>
          <a:bodyPr>
            <a:normAutofit fontScale="40000" lnSpcReduction="20000"/>
          </a:bodyPr>
          <a:lstStyle/>
          <a:p>
            <a:pPr algn="just">
              <a:defRPr/>
            </a:pPr>
            <a:endParaRPr lang="en-GB" sz="2900" dirty="0" smtClean="0">
              <a:latin typeface="Calibri" panose="020F0502020204030204" pitchFamily="34" charset="0"/>
            </a:endParaRPr>
          </a:p>
          <a:p>
            <a:pPr algn="just">
              <a:defRPr/>
            </a:pPr>
            <a:r>
              <a:rPr lang="en-GB" sz="4500" dirty="0" smtClean="0">
                <a:latin typeface="Calibri" panose="020F0502020204030204" pitchFamily="34" charset="0"/>
              </a:rPr>
              <a:t>Data were identified for 118 countries with data on labour force status of people with disabilities </a:t>
            </a:r>
          </a:p>
          <a:p>
            <a:pPr lvl="2">
              <a:buFont typeface="Courier New" pitchFamily="49" charset="0"/>
              <a:buChar char="o"/>
              <a:defRPr/>
            </a:pPr>
            <a:r>
              <a:rPr lang="en-GB" altLang="en-US" sz="4500" dirty="0" smtClean="0">
                <a:latin typeface="Calibri" panose="020F0502020204030204" pitchFamily="34" charset="0"/>
              </a:rPr>
              <a:t>Asia		39</a:t>
            </a:r>
          </a:p>
          <a:p>
            <a:pPr lvl="2">
              <a:buFont typeface="Courier New" pitchFamily="49" charset="0"/>
              <a:buChar char="o"/>
              <a:defRPr/>
            </a:pPr>
            <a:r>
              <a:rPr lang="en-GB" altLang="en-US" sz="4500" dirty="0" smtClean="0">
                <a:latin typeface="Calibri" panose="020F0502020204030204" pitchFamily="34" charset="0"/>
              </a:rPr>
              <a:t>Africa		33</a:t>
            </a:r>
          </a:p>
          <a:p>
            <a:pPr lvl="2">
              <a:buFont typeface="Courier New" pitchFamily="49" charset="0"/>
              <a:buChar char="o"/>
              <a:defRPr/>
            </a:pPr>
            <a:r>
              <a:rPr lang="en-GB" altLang="en-US" sz="4500" dirty="0" smtClean="0">
                <a:latin typeface="Calibri" panose="020F0502020204030204" pitchFamily="34" charset="0"/>
              </a:rPr>
              <a:t>Europe		44</a:t>
            </a:r>
          </a:p>
          <a:p>
            <a:pPr lvl="2">
              <a:buFont typeface="Courier New" pitchFamily="49" charset="0"/>
              <a:buChar char="o"/>
              <a:defRPr/>
            </a:pPr>
            <a:r>
              <a:rPr lang="en-GB" altLang="en-US" sz="4500" dirty="0" smtClean="0">
                <a:latin typeface="Calibri" panose="020F0502020204030204" pitchFamily="34" charset="0"/>
              </a:rPr>
              <a:t>America	20</a:t>
            </a:r>
          </a:p>
          <a:p>
            <a:pPr lvl="2">
              <a:buFont typeface="Courier New" pitchFamily="49" charset="0"/>
              <a:buChar char="o"/>
              <a:defRPr/>
            </a:pPr>
            <a:r>
              <a:rPr lang="en-GB" altLang="en-US" sz="4500" dirty="0" smtClean="0">
                <a:latin typeface="Calibri" panose="020F0502020204030204" pitchFamily="34" charset="0"/>
              </a:rPr>
              <a:t>Oceania	4</a:t>
            </a:r>
          </a:p>
          <a:p>
            <a:pPr algn="just">
              <a:defRPr/>
            </a:pPr>
            <a:endParaRPr lang="en-GB" sz="4500" dirty="0" smtClean="0">
              <a:latin typeface="Calibri" panose="020F0502020204030204" pitchFamily="34" charset="0"/>
            </a:endParaRPr>
          </a:p>
          <a:p>
            <a:pPr algn="just">
              <a:defRPr/>
            </a:pPr>
            <a:r>
              <a:rPr lang="en-GB" sz="4500" dirty="0" smtClean="0">
                <a:latin typeface="Calibri" panose="020F0502020204030204" pitchFamily="34" charset="0"/>
              </a:rPr>
              <a:t>More than 140 data sources found (more than 80 data come from household surveys)</a:t>
            </a:r>
          </a:p>
          <a:p>
            <a:pPr algn="just">
              <a:defRPr/>
            </a:pPr>
            <a:endParaRPr lang="en-GB" sz="4500" dirty="0" smtClean="0">
              <a:latin typeface="Calibri" panose="020F0502020204030204" pitchFamily="34" charset="0"/>
            </a:endParaRPr>
          </a:p>
          <a:p>
            <a:pPr algn="just">
              <a:defRPr/>
            </a:pPr>
            <a:r>
              <a:rPr lang="en-GB" sz="4500" dirty="0" smtClean="0">
                <a:latin typeface="Calibri" panose="020F0502020204030204" pitchFamily="34" charset="0"/>
              </a:rPr>
              <a:t>Most of the surveys conducted over last 10 years</a:t>
            </a:r>
          </a:p>
          <a:p>
            <a:pPr algn="just">
              <a:defRPr/>
            </a:pPr>
            <a:endParaRPr lang="en-GB" sz="4500" dirty="0" smtClean="0">
              <a:latin typeface="Calibri" panose="020F0502020204030204" pitchFamily="34" charset="0"/>
            </a:endParaRPr>
          </a:p>
          <a:p>
            <a:pPr algn="just">
              <a:defRPr/>
            </a:pPr>
            <a:r>
              <a:rPr lang="en-GB" sz="4500" dirty="0" smtClean="0">
                <a:latin typeface="Calibri" panose="020F0502020204030204" pitchFamily="34" charset="0"/>
              </a:rPr>
              <a:t>Includes definitions, questionnaires, methodology used, and any other available supporting documentation</a:t>
            </a:r>
          </a:p>
          <a:p>
            <a:pPr marL="0" indent="0" algn="just">
              <a:buFontTx/>
              <a:buNone/>
              <a:defRPr/>
            </a:pPr>
            <a:endParaRPr lang="en-GB" sz="4500" dirty="0" smtClean="0">
              <a:latin typeface="Calibri" panose="020F0502020204030204" pitchFamily="34" charset="0"/>
            </a:endParaRPr>
          </a:p>
          <a:p>
            <a:pPr algn="just">
              <a:defRPr/>
            </a:pPr>
            <a:r>
              <a:rPr lang="en-GB" altLang="en-US" sz="4500" dirty="0" smtClean="0">
                <a:latin typeface="Calibri" panose="020F0502020204030204" pitchFamily="34" charset="0"/>
              </a:rPr>
              <a:t>Statistical reports/publications for more than 60 countries</a:t>
            </a:r>
            <a:endParaRPr lang="en-GB" sz="4500" dirty="0">
              <a:latin typeface="Calibri" panose="020F0502020204030204" pitchFamily="34" charset="0"/>
            </a:endParaRP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sz="2800" dirty="0">
                <a:solidFill>
                  <a:srgbClr val="000066"/>
                </a:solidFill>
                <a:latin typeface="Calibri" panose="020F0502020204030204" pitchFamily="34" charset="0"/>
              </a:rPr>
              <a:t> DESCRIPTIONS  - structure</a:t>
            </a:r>
            <a:endParaRPr lang="en-US" dirty="0"/>
          </a:p>
        </p:txBody>
      </p:sp>
      <p:sp>
        <p:nvSpPr>
          <p:cNvPr id="5" name="Content Placeholder 4"/>
          <p:cNvSpPr>
            <a:spLocks noGrp="1"/>
          </p:cNvSpPr>
          <p:nvPr>
            <p:ph sz="half" idx="1"/>
          </p:nvPr>
        </p:nvSpPr>
        <p:spPr>
          <a:xfrm>
            <a:off x="539552" y="1567358"/>
            <a:ext cx="4038600" cy="4669954"/>
          </a:xfrm>
          <a:ln w="31750" cmpd="sng">
            <a:solidFill>
              <a:schemeClr val="tx1"/>
            </a:solidFill>
          </a:ln>
        </p:spPr>
        <p:txBody>
          <a:bodyPr/>
          <a:lstStyle/>
          <a:p>
            <a:pPr marL="114300" lvl="0" indent="0" eaLnBrk="1" hangingPunct="1">
              <a:lnSpc>
                <a:spcPct val="90000"/>
              </a:lnSpc>
              <a:buNone/>
              <a:defRPr/>
            </a:pPr>
            <a:r>
              <a:rPr lang="en-GB" altLang="en-US" sz="1800" b="1" dirty="0">
                <a:solidFill>
                  <a:srgbClr val="000066"/>
                </a:solidFill>
                <a:latin typeface="Calibri" panose="020F0502020204030204" pitchFamily="34" charset="0"/>
              </a:rPr>
              <a:t>Source  </a:t>
            </a:r>
            <a:r>
              <a:rPr lang="en-GB" altLang="en-US" sz="1800" dirty="0">
                <a:solidFill>
                  <a:srgbClr val="000066"/>
                </a:solidFill>
                <a:latin typeface="Calibri" panose="020F0502020204030204" pitchFamily="34" charset="0"/>
              </a:rPr>
              <a:t>	</a:t>
            </a:r>
          </a:p>
          <a:p>
            <a:pPr lvl="0" eaLnBrk="1" hangingPunct="1">
              <a:lnSpc>
                <a:spcPct val="90000"/>
              </a:lnSpc>
              <a:buNone/>
              <a:defRPr/>
            </a:pPr>
            <a:r>
              <a:rPr lang="en-GB" altLang="en-US" sz="1800" dirty="0">
                <a:solidFill>
                  <a:srgbClr val="000066"/>
                </a:solidFill>
                <a:latin typeface="Calibri" panose="020F0502020204030204" pitchFamily="34" charset="0"/>
              </a:rPr>
              <a:t>	- Organisation responsible</a:t>
            </a:r>
          </a:p>
          <a:p>
            <a:pPr lvl="0" eaLnBrk="1" hangingPunct="1">
              <a:lnSpc>
                <a:spcPct val="90000"/>
              </a:lnSpc>
              <a:buNone/>
              <a:defRPr/>
            </a:pPr>
            <a:r>
              <a:rPr lang="en-GB" altLang="en-US" sz="1800" dirty="0">
                <a:solidFill>
                  <a:srgbClr val="000066"/>
                </a:solidFill>
                <a:latin typeface="Calibri" panose="020F0502020204030204" pitchFamily="34" charset="0"/>
              </a:rPr>
              <a:t>	- Type of source</a:t>
            </a:r>
          </a:p>
          <a:p>
            <a:pPr lvl="0" eaLnBrk="1" hangingPunct="1">
              <a:lnSpc>
                <a:spcPct val="90000"/>
              </a:lnSpc>
              <a:buNone/>
              <a:defRPr/>
            </a:pPr>
            <a:r>
              <a:rPr lang="en-GB" altLang="en-US" sz="1800" dirty="0">
                <a:solidFill>
                  <a:srgbClr val="000066"/>
                </a:solidFill>
                <a:latin typeface="Calibri" panose="020F0502020204030204" pitchFamily="34" charset="0"/>
              </a:rPr>
              <a:t>	- Periodicity</a:t>
            </a:r>
          </a:p>
          <a:p>
            <a:pPr lvl="1">
              <a:lnSpc>
                <a:spcPct val="90000"/>
              </a:lnSpc>
              <a:buNone/>
              <a:defRPr/>
            </a:pPr>
            <a:r>
              <a:rPr lang="en-GB" altLang="en-US" sz="1800" dirty="0">
                <a:solidFill>
                  <a:srgbClr val="000066"/>
                </a:solidFill>
                <a:latin typeface="Calibri" panose="020F0502020204030204" pitchFamily="34" charset="0"/>
              </a:rPr>
              <a:t>- Reference period</a:t>
            </a:r>
          </a:p>
          <a:p>
            <a:pPr marL="114300" lvl="0" indent="0">
              <a:lnSpc>
                <a:spcPct val="90000"/>
              </a:lnSpc>
              <a:buNone/>
              <a:defRPr/>
            </a:pPr>
            <a:r>
              <a:rPr lang="en-GB" altLang="en-US" sz="1800" b="1" dirty="0">
                <a:solidFill>
                  <a:srgbClr val="000066"/>
                </a:solidFill>
                <a:latin typeface="Calibri" panose="020F0502020204030204" pitchFamily="34" charset="0"/>
              </a:rPr>
              <a:t>Coverage</a:t>
            </a:r>
          </a:p>
          <a:p>
            <a:pPr lvl="0" eaLnBrk="1" hangingPunct="1">
              <a:lnSpc>
                <a:spcPct val="90000"/>
              </a:lnSpc>
              <a:buNone/>
              <a:defRPr/>
            </a:pPr>
            <a:r>
              <a:rPr lang="en-GB" altLang="en-US" sz="1800" dirty="0">
                <a:solidFill>
                  <a:srgbClr val="000066"/>
                </a:solidFill>
                <a:latin typeface="Calibri" panose="020F0502020204030204" pitchFamily="34" charset="0"/>
              </a:rPr>
              <a:t>		- Disabilities</a:t>
            </a:r>
          </a:p>
          <a:p>
            <a:pPr lvl="0" eaLnBrk="1" hangingPunct="1">
              <a:lnSpc>
                <a:spcPct val="90000"/>
              </a:lnSpc>
              <a:buNone/>
              <a:defRPr/>
            </a:pPr>
            <a:r>
              <a:rPr lang="en-GB" altLang="en-US" sz="1800" dirty="0">
                <a:solidFill>
                  <a:srgbClr val="000066"/>
                </a:solidFill>
                <a:latin typeface="Calibri" panose="020F0502020204030204" pitchFamily="34" charset="0"/>
              </a:rPr>
              <a:t>		- Persons</a:t>
            </a:r>
          </a:p>
          <a:p>
            <a:pPr lvl="0" eaLnBrk="1" hangingPunct="1">
              <a:lnSpc>
                <a:spcPct val="90000"/>
              </a:lnSpc>
              <a:buNone/>
              <a:defRPr/>
            </a:pPr>
            <a:r>
              <a:rPr lang="en-GB" altLang="en-US" sz="1800" dirty="0">
                <a:solidFill>
                  <a:srgbClr val="000066"/>
                </a:solidFill>
                <a:latin typeface="Calibri" panose="020F0502020204030204" pitchFamily="34" charset="0"/>
              </a:rPr>
              <a:t>		- Economic activities</a:t>
            </a:r>
          </a:p>
          <a:p>
            <a:pPr lvl="0" eaLnBrk="1" hangingPunct="1">
              <a:lnSpc>
                <a:spcPct val="90000"/>
              </a:lnSpc>
              <a:buNone/>
              <a:defRPr/>
            </a:pPr>
            <a:r>
              <a:rPr lang="en-GB" altLang="en-US" sz="1800" dirty="0">
                <a:solidFill>
                  <a:srgbClr val="000066"/>
                </a:solidFill>
                <a:latin typeface="Calibri" panose="020F0502020204030204" pitchFamily="34" charset="0"/>
              </a:rPr>
              <a:t>		- Sectors</a:t>
            </a:r>
          </a:p>
          <a:p>
            <a:pPr lvl="0" eaLnBrk="1" hangingPunct="1">
              <a:lnSpc>
                <a:spcPct val="90000"/>
              </a:lnSpc>
              <a:buNone/>
              <a:defRPr/>
            </a:pPr>
            <a:r>
              <a:rPr lang="en-GB" altLang="en-US" sz="1800" dirty="0">
                <a:solidFill>
                  <a:srgbClr val="000066"/>
                </a:solidFill>
                <a:latin typeface="Calibri" panose="020F0502020204030204" pitchFamily="34" charset="0"/>
              </a:rPr>
              <a:t>		- Employment situation</a:t>
            </a:r>
          </a:p>
          <a:p>
            <a:pPr lvl="0" eaLnBrk="1" hangingPunct="1">
              <a:lnSpc>
                <a:spcPct val="90000"/>
              </a:lnSpc>
              <a:buNone/>
              <a:defRPr/>
            </a:pPr>
            <a:r>
              <a:rPr lang="en-GB" altLang="en-US" sz="1800" dirty="0">
                <a:solidFill>
                  <a:srgbClr val="000066"/>
                </a:solidFill>
                <a:latin typeface="Calibri" panose="020F0502020204030204" pitchFamily="34" charset="0"/>
              </a:rPr>
              <a:t>		- Status in employment</a:t>
            </a:r>
          </a:p>
          <a:p>
            <a:pPr lvl="0" eaLnBrk="1" hangingPunct="1">
              <a:lnSpc>
                <a:spcPct val="90000"/>
              </a:lnSpc>
              <a:buNone/>
              <a:defRPr/>
            </a:pPr>
            <a:r>
              <a:rPr lang="en-GB" altLang="en-US" sz="1800" dirty="0">
                <a:solidFill>
                  <a:srgbClr val="000066"/>
                </a:solidFill>
                <a:latin typeface="Calibri" panose="020F0502020204030204" pitchFamily="34" charset="0"/>
              </a:rPr>
              <a:t>		- Geographic areas</a:t>
            </a:r>
          </a:p>
          <a:p>
            <a:pPr lvl="0" eaLnBrk="1" hangingPunct="1">
              <a:lnSpc>
                <a:spcPct val="90000"/>
              </a:lnSpc>
              <a:buNone/>
              <a:defRPr/>
            </a:pPr>
            <a:r>
              <a:rPr lang="en-GB" altLang="en-US" sz="1800" dirty="0">
                <a:solidFill>
                  <a:srgbClr val="000066"/>
                </a:solidFill>
                <a:latin typeface="Calibri" panose="020F0502020204030204" pitchFamily="34" charset="0"/>
              </a:rPr>
              <a:t>		- </a:t>
            </a:r>
            <a:r>
              <a:rPr lang="en-GB" altLang="en-US" sz="1800" dirty="0" smtClean="0">
                <a:solidFill>
                  <a:srgbClr val="000066"/>
                </a:solidFill>
                <a:latin typeface="Calibri" panose="020F0502020204030204" pitchFamily="34" charset="0"/>
              </a:rPr>
              <a:t>Establishments</a:t>
            </a:r>
            <a:endParaRPr lang="en-US" dirty="0"/>
          </a:p>
        </p:txBody>
      </p:sp>
      <p:sp>
        <p:nvSpPr>
          <p:cNvPr id="6" name="Content Placeholder 5"/>
          <p:cNvSpPr>
            <a:spLocks noGrp="1"/>
          </p:cNvSpPr>
          <p:nvPr>
            <p:ph sz="half" idx="2"/>
          </p:nvPr>
        </p:nvSpPr>
        <p:spPr>
          <a:xfrm>
            <a:off x="4572000" y="1567358"/>
            <a:ext cx="4305175" cy="4669954"/>
          </a:xfrm>
          <a:ln w="31750">
            <a:solidFill>
              <a:schemeClr val="tx1"/>
            </a:solidFill>
          </a:ln>
        </p:spPr>
        <p:txBody>
          <a:bodyPr/>
          <a:lstStyle/>
          <a:p>
            <a:pPr marL="0" indent="0">
              <a:buNone/>
            </a:pPr>
            <a:r>
              <a:rPr lang="en-US" sz="1800" b="1" dirty="0" smtClean="0"/>
              <a:t>Terms and Definitions</a:t>
            </a:r>
          </a:p>
          <a:p>
            <a:pPr marL="404813" indent="-173038">
              <a:buFont typeface="Tahoma" panose="020B0604030504040204" pitchFamily="34" charset="0"/>
              <a:buChar char="-"/>
            </a:pPr>
            <a:r>
              <a:rPr lang="en-US" sz="1800" dirty="0" smtClean="0"/>
              <a:t>Term for disability</a:t>
            </a:r>
          </a:p>
          <a:p>
            <a:pPr marL="404813" indent="-173038">
              <a:buFont typeface="Tahoma" panose="020B0604030504040204" pitchFamily="34" charset="0"/>
              <a:buChar char="-"/>
            </a:pPr>
            <a:r>
              <a:rPr lang="en-US" sz="1800" dirty="0" smtClean="0"/>
              <a:t>Definition of disability</a:t>
            </a:r>
          </a:p>
          <a:p>
            <a:pPr marL="404813" indent="-173038">
              <a:buFont typeface="Tahoma" panose="020B0604030504040204" pitchFamily="34" charset="0"/>
              <a:buChar char="-"/>
            </a:pPr>
            <a:r>
              <a:rPr lang="en-US" sz="1800" dirty="0" smtClean="0"/>
              <a:t>Source of the definition</a:t>
            </a:r>
          </a:p>
          <a:p>
            <a:pPr marL="404813" indent="-173038">
              <a:buFont typeface="Tahoma" panose="020B0604030504040204" pitchFamily="34" charset="0"/>
              <a:buChar char="-"/>
            </a:pPr>
            <a:r>
              <a:rPr lang="en-US" sz="1800" dirty="0" smtClean="0"/>
              <a:t>Questions used in the source</a:t>
            </a:r>
          </a:p>
          <a:p>
            <a:pPr marL="404813" indent="-173038">
              <a:buFont typeface="Tahoma" panose="020B0604030504040204" pitchFamily="34" charset="0"/>
              <a:buChar char="-"/>
            </a:pPr>
            <a:r>
              <a:rPr lang="en-US" sz="1800" dirty="0" smtClean="0"/>
              <a:t>Minimum duration</a:t>
            </a:r>
          </a:p>
          <a:p>
            <a:pPr indent="-111125">
              <a:buFont typeface="Tahoma" panose="020B0604030504040204" pitchFamily="34" charset="0"/>
              <a:buChar char="-"/>
            </a:pPr>
            <a:endParaRPr lang="en-US" sz="1800" dirty="0" smtClean="0"/>
          </a:p>
          <a:p>
            <a:pPr marL="231775" indent="0">
              <a:buNone/>
            </a:pPr>
            <a:r>
              <a:rPr lang="en-US" sz="1800" b="1" dirty="0" smtClean="0"/>
              <a:t>Classifications</a:t>
            </a:r>
          </a:p>
          <a:p>
            <a:pPr marL="231775" indent="0">
              <a:buNone/>
            </a:pPr>
            <a:endParaRPr lang="en-US" sz="1800" b="1" dirty="0"/>
          </a:p>
          <a:p>
            <a:pPr marL="231775" indent="0">
              <a:buNone/>
            </a:pPr>
            <a:r>
              <a:rPr lang="en-US" sz="1800" b="1" dirty="0" smtClean="0"/>
              <a:t>Dissemination</a:t>
            </a:r>
          </a:p>
          <a:p>
            <a:pPr marL="404813" indent="-173038">
              <a:buFont typeface="Tahoma" panose="020B0604030504040204" pitchFamily="34" charset="0"/>
              <a:buChar char="-"/>
            </a:pPr>
            <a:r>
              <a:rPr lang="en-US" sz="1800" dirty="0" smtClean="0"/>
              <a:t>Publications</a:t>
            </a:r>
          </a:p>
          <a:p>
            <a:pPr marL="404813" indent="-173038">
              <a:buFont typeface="Tahoma" panose="020B0604030504040204" pitchFamily="34" charset="0"/>
              <a:buChar char="-"/>
            </a:pPr>
            <a:r>
              <a:rPr lang="en-US" sz="1800" dirty="0" smtClean="0"/>
              <a:t>Website</a:t>
            </a:r>
          </a:p>
          <a:p>
            <a:pPr marL="404813" indent="-173038">
              <a:buFont typeface="Tahoma" panose="020B0604030504040204" pitchFamily="34" charset="0"/>
              <a:buChar char="-"/>
            </a:pPr>
            <a:endParaRPr lang="en-US" sz="1800" dirty="0" smtClean="0"/>
          </a:p>
          <a:p>
            <a:pPr marL="231775" indent="0">
              <a:buNone/>
            </a:pPr>
            <a:r>
              <a:rPr lang="en-US" sz="1800" b="1" dirty="0" smtClean="0"/>
              <a:t>Other (survey questionnaires)</a:t>
            </a:r>
            <a:endParaRPr lang="en-US" sz="1800" b="1" dirty="0"/>
          </a:p>
        </p:txBody>
      </p:sp>
      <p:sp>
        <p:nvSpPr>
          <p:cNvPr id="4" name="Footer Placeholder 3"/>
          <p:cNvSpPr>
            <a:spLocks noGrp="1"/>
          </p:cNvSpPr>
          <p:nvPr>
            <p:ph type="ftr" sz="quarter" idx="10"/>
          </p:nvPr>
        </p:nvSpPr>
        <p:spPr/>
        <p:txBody>
          <a:bodyPr/>
          <a:lstStyle/>
          <a:p>
            <a:pPr>
              <a:defRPr/>
            </a:pPr>
            <a:r>
              <a:rPr lang="en-GB" smtClean="0"/>
              <a:t>International Labour Office</a:t>
            </a:r>
          </a:p>
          <a:p>
            <a:pPr>
              <a:defRPr/>
            </a:pPr>
            <a:r>
              <a:rPr lang="en-GB" smtClean="0"/>
              <a:t>Department of Statistics</a:t>
            </a:r>
            <a:endParaRPr lang="en-GB"/>
          </a:p>
        </p:txBody>
      </p:sp>
    </p:spTree>
    <p:extLst>
      <p:ext uri="{BB962C8B-B14F-4D97-AF65-F5344CB8AC3E}">
        <p14:creationId xmlns:p14="http://schemas.microsoft.com/office/powerpoint/2010/main" val="1541991643"/>
      </p:ext>
    </p:extLst>
  </p:cSld>
  <p:clrMapOvr>
    <a:masterClrMapping/>
  </p:clrMapOvr>
  <p:transition advClick="0">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altLang="en-US" b="1" dirty="0" smtClean="0">
                <a:solidFill>
                  <a:srgbClr val="0070C0"/>
                </a:solidFill>
                <a:latin typeface="Calibri" panose="020F0502020204030204" pitchFamily="34" charset="0"/>
              </a:rPr>
              <a:t>Dissemination</a:t>
            </a:r>
          </a:p>
        </p:txBody>
      </p:sp>
      <p:sp>
        <p:nvSpPr>
          <p:cNvPr id="3" name="Content Placeholder 2"/>
          <p:cNvSpPr>
            <a:spLocks noGrp="1"/>
          </p:cNvSpPr>
          <p:nvPr>
            <p:ph idx="1"/>
          </p:nvPr>
        </p:nvSpPr>
        <p:spPr/>
        <p:txBody>
          <a:bodyPr>
            <a:normAutofit/>
          </a:bodyPr>
          <a:lstStyle/>
          <a:p>
            <a:pPr algn="just">
              <a:defRPr/>
            </a:pPr>
            <a:r>
              <a:rPr lang="en-GB" sz="2000" dirty="0" smtClean="0">
                <a:latin typeface="Calibri" panose="020F0502020204030204" pitchFamily="34" charset="0"/>
              </a:rPr>
              <a:t>ILO’s publication, </a:t>
            </a:r>
            <a:r>
              <a:rPr lang="en-GB" sz="2000" i="1" dirty="0" smtClean="0">
                <a:latin typeface="Calibri" panose="020F0502020204030204" pitchFamily="34" charset="0"/>
              </a:rPr>
              <a:t>Compendium of national methodologies: Statistics on the labour force characteristics of people with disabilities</a:t>
            </a:r>
            <a:r>
              <a:rPr lang="en-GB" sz="2000" dirty="0" smtClean="0">
                <a:latin typeface="Calibri" panose="020F0502020204030204" pitchFamily="34" charset="0"/>
              </a:rPr>
              <a:t> </a:t>
            </a:r>
          </a:p>
          <a:p>
            <a:pPr algn="just">
              <a:defRPr/>
            </a:pPr>
            <a:endParaRPr lang="en-GB" sz="2000" dirty="0" smtClean="0">
              <a:latin typeface="Calibri" panose="020F0502020204030204" pitchFamily="34" charset="0"/>
            </a:endParaRPr>
          </a:p>
          <a:p>
            <a:pPr algn="just">
              <a:defRPr/>
            </a:pPr>
            <a:r>
              <a:rPr lang="en-GB" sz="2000" dirty="0" smtClean="0">
                <a:latin typeface="Calibri" panose="020F0502020204030204" pitchFamily="34" charset="0"/>
              </a:rPr>
              <a:t>It includes a synoptic tables summarizing the main characteristics of data sources</a:t>
            </a:r>
          </a:p>
          <a:p>
            <a:pPr marL="0" indent="0" algn="just">
              <a:buFontTx/>
              <a:buNone/>
              <a:defRPr/>
            </a:pPr>
            <a:endParaRPr lang="en-GB" sz="2000" dirty="0" smtClean="0">
              <a:latin typeface="Calibri" panose="020F0502020204030204" pitchFamily="34" charset="0"/>
            </a:endParaRPr>
          </a:p>
          <a:p>
            <a:pPr algn="just">
              <a:defRPr/>
            </a:pPr>
            <a:r>
              <a:rPr lang="en-GB" sz="2000" u="sng" dirty="0" smtClean="0">
                <a:latin typeface="Calibri" panose="020F0502020204030204" pitchFamily="34" charset="0"/>
                <a:hlinkClick r:id="rId3"/>
              </a:rPr>
              <a:t>http://www.ilo.org/surveydata/index.php/catalog/DISABILITIES/about</a:t>
            </a:r>
            <a:endParaRPr lang="en-GB" sz="2000" dirty="0">
              <a:latin typeface="Calibri" panose="020F0502020204030204" pitchFamily="34" charset="0"/>
            </a:endParaRP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2_Default Design">
  <a:themeElements>
    <a:clrScheme name="2_Default Design 16">
      <a:dk1>
        <a:srgbClr val="000066"/>
      </a:dk1>
      <a:lt1>
        <a:srgbClr val="FFFFFF"/>
      </a:lt1>
      <a:dk2>
        <a:srgbClr val="000066"/>
      </a:dk2>
      <a:lt2>
        <a:srgbClr val="808080"/>
      </a:lt2>
      <a:accent1>
        <a:srgbClr val="99CCFF"/>
      </a:accent1>
      <a:accent2>
        <a:srgbClr val="CCCCFF"/>
      </a:accent2>
      <a:accent3>
        <a:srgbClr val="FFFFFF"/>
      </a:accent3>
      <a:accent4>
        <a:srgbClr val="000056"/>
      </a:accent4>
      <a:accent5>
        <a:srgbClr val="CAE2FF"/>
      </a:accent5>
      <a:accent6>
        <a:srgbClr val="B9B9E7"/>
      </a:accent6>
      <a:hlink>
        <a:srgbClr val="6666FF"/>
      </a:hlink>
      <a:folHlink>
        <a:srgbClr val="AF67FF"/>
      </a:folHlink>
    </a:clrScheme>
    <a:fontScheme name="2_Default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2_Default Design 13">
        <a:dk1>
          <a:srgbClr val="000099"/>
        </a:dk1>
        <a:lt1>
          <a:srgbClr val="FFFFFF"/>
        </a:lt1>
        <a:dk2>
          <a:srgbClr val="000000"/>
        </a:dk2>
        <a:lt2>
          <a:srgbClr val="808080"/>
        </a:lt2>
        <a:accent1>
          <a:srgbClr val="99CCFF"/>
        </a:accent1>
        <a:accent2>
          <a:srgbClr val="CCCCFF"/>
        </a:accent2>
        <a:accent3>
          <a:srgbClr val="FFFFFF"/>
        </a:accent3>
        <a:accent4>
          <a:srgbClr val="000082"/>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efault Design 14">
        <a:dk1>
          <a:srgbClr val="000066"/>
        </a:dk1>
        <a:lt1>
          <a:srgbClr val="FFFFFF"/>
        </a:lt1>
        <a:dk2>
          <a:srgbClr val="000000"/>
        </a:dk2>
        <a:lt2>
          <a:srgbClr val="808080"/>
        </a:lt2>
        <a:accent1>
          <a:srgbClr val="99CCFF"/>
        </a:accent1>
        <a:accent2>
          <a:srgbClr val="CCCCFF"/>
        </a:accent2>
        <a:accent3>
          <a:srgbClr val="FFFFFF"/>
        </a:accent3>
        <a:accent4>
          <a:srgbClr val="000056"/>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efault Design 15">
        <a:dk1>
          <a:srgbClr val="000066"/>
        </a:dk1>
        <a:lt1>
          <a:srgbClr val="FFFFFF"/>
        </a:lt1>
        <a:dk2>
          <a:srgbClr val="000066"/>
        </a:dk2>
        <a:lt2>
          <a:srgbClr val="808080"/>
        </a:lt2>
        <a:accent1>
          <a:srgbClr val="99CCFF"/>
        </a:accent1>
        <a:accent2>
          <a:srgbClr val="CCCCFF"/>
        </a:accent2>
        <a:accent3>
          <a:srgbClr val="FFFFFF"/>
        </a:accent3>
        <a:accent4>
          <a:srgbClr val="000056"/>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efault Design 16">
        <a:dk1>
          <a:srgbClr val="000066"/>
        </a:dk1>
        <a:lt1>
          <a:srgbClr val="FFFFFF"/>
        </a:lt1>
        <a:dk2>
          <a:srgbClr val="000066"/>
        </a:dk2>
        <a:lt2>
          <a:srgbClr val="808080"/>
        </a:lt2>
        <a:accent1>
          <a:srgbClr val="99CCFF"/>
        </a:accent1>
        <a:accent2>
          <a:srgbClr val="CCCCFF"/>
        </a:accent2>
        <a:accent3>
          <a:srgbClr val="FFFFFF"/>
        </a:accent3>
        <a:accent4>
          <a:srgbClr val="000056"/>
        </a:accent4>
        <a:accent5>
          <a:srgbClr val="CAE2FF"/>
        </a:accent5>
        <a:accent6>
          <a:srgbClr val="B9B9E7"/>
        </a:accent6>
        <a:hlink>
          <a:srgbClr val="6666FF"/>
        </a:hlink>
        <a:folHlink>
          <a:srgbClr val="AF67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3608</TotalTime>
  <Words>1141</Words>
  <Application>Microsoft Office PowerPoint</Application>
  <PresentationFormat>On-screen Show (4:3)</PresentationFormat>
  <Paragraphs>196</Paragraphs>
  <Slides>23</Slides>
  <Notes>23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Tahoma</vt:lpstr>
      <vt:lpstr>Calibri</vt:lpstr>
      <vt:lpstr>Times New Roman</vt:lpstr>
      <vt:lpstr>Courier New</vt:lpstr>
      <vt:lpstr>Wingdings</vt:lpstr>
      <vt:lpstr>2_Default Design</vt:lpstr>
      <vt:lpstr>    ILO’s work and planned activities  on the measurement of labour force characteristics of people with disability    Valentina Stoevska,  ILO Department of Statistics   </vt:lpstr>
      <vt:lpstr>Background  Current national practices in the collection and compilation of statistics on labour force status of people with disabilities  Questions covered in  specialized disability surveys and modules  Priority actions in 2016 and beyond  Some statistics</vt:lpstr>
      <vt:lpstr>Background</vt:lpstr>
      <vt:lpstr>Policy questions</vt:lpstr>
      <vt:lpstr>ILO: Objectives   improving employment opportunities  for people with disabilities </vt:lpstr>
      <vt:lpstr>ILO objectives</vt:lpstr>
      <vt:lpstr>ILO’s compilation re sources of labour force characteristics of people with disabilities </vt:lpstr>
      <vt:lpstr> DESCRIPTIONS  - structure</vt:lpstr>
      <vt:lpstr>Dissemination</vt:lpstr>
      <vt:lpstr>Overall picture</vt:lpstr>
      <vt:lpstr>PowerPoint Presentation</vt:lpstr>
      <vt:lpstr>PowerPoint Presentation</vt:lpstr>
      <vt:lpstr>Questions used to identify persons with disabilities</vt:lpstr>
      <vt:lpstr>Specialized disability surveys and modules Type of questions asked</vt:lpstr>
      <vt:lpstr>ILO’ s priority actions in 2016 and beyond</vt:lpstr>
      <vt:lpstr>LFS and other HH-based surveys </vt:lpstr>
      <vt:lpstr>LFS specialized module (1) </vt:lpstr>
      <vt:lpstr>LFS Module (2) </vt:lpstr>
      <vt:lpstr>Employment-to-population ratio</vt:lpstr>
      <vt:lpstr>Brazil, PC 2010, Labour force status of persons aged 10+, by type of deficiency, % </vt:lpstr>
      <vt:lpstr> Iran, Population aged 10+, by disability status, sex and activity status, 2011</vt:lpstr>
      <vt:lpstr>Poland, LFS 2011 , % of persons indicating longstanding health conditions, or difficulties in basic activities                                  by type of limitations in performing work </vt:lpstr>
      <vt:lpstr>PowerPoint Presentation</vt:lpstr>
    </vt:vector>
  </TitlesOfParts>
  <Company>ILO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stoevska</dc:creator>
  <cp:lastModifiedBy>Golden, Cordell (CDC/OPHSS/NCHS)</cp:lastModifiedBy>
  <cp:revision>158</cp:revision>
  <cp:lastPrinted>2015-06-12T12:37:20Z</cp:lastPrinted>
  <dcterms:created xsi:type="dcterms:W3CDTF">2009-09-16T13:10:11Z</dcterms:created>
  <dcterms:modified xsi:type="dcterms:W3CDTF">2015-12-15T21:11:59Z</dcterms:modified>
</cp:coreProperties>
</file>