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86" r:id="rId1"/>
  </p:sldMasterIdLst>
  <p:notesMasterIdLst>
    <p:notesMasterId r:id="rId7"/>
  </p:notesMasterIdLst>
  <p:handoutMasterIdLst>
    <p:handoutMasterId r:id="rId8"/>
  </p:handoutMasterIdLst>
  <p:sldIdLst>
    <p:sldId id="337" r:id="rId2"/>
    <p:sldId id="551" r:id="rId3"/>
    <p:sldId id="552" r:id="rId4"/>
    <p:sldId id="554" r:id="rId5"/>
    <p:sldId id="555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003F72"/>
    <a:srgbClr val="080808"/>
    <a:srgbClr val="006600"/>
    <a:srgbClr val="CC99FF"/>
    <a:srgbClr val="16743C"/>
    <a:srgbClr val="4F6228"/>
    <a:srgbClr val="2B2137"/>
    <a:srgbClr val="413254"/>
    <a:srgbClr val="3125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95355" autoAdjust="0"/>
  </p:normalViewPr>
  <p:slideViewPr>
    <p:cSldViewPr>
      <p:cViewPr varScale="1">
        <p:scale>
          <a:sx n="97" d="100"/>
          <a:sy n="97" d="100"/>
        </p:scale>
        <p:origin x="979" y="8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739" y="-131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7448443944506942E-2"/>
          <c:y val="7.0248447844940526E-2"/>
          <c:w val="0.582235467094391"/>
          <c:h val="0.8267894792875781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Objective status</c:v>
                </c:pt>
              </c:strCache>
            </c:strRef>
          </c:tx>
          <c:spPr>
            <a:ln w="12700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007033"/>
              </a:solidFill>
              <a:ln w="12700"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rgbClr val="ABDB77"/>
              </a:solidFill>
              <a:ln w="12700"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rgbClr val="FFCC00"/>
              </a:solidFill>
              <a:ln w="12700">
                <a:solidFill>
                  <a:schemeClr val="tx1"/>
                </a:solidFill>
              </a:ln>
            </c:spPr>
          </c:dPt>
          <c:dPt>
            <c:idx val="3"/>
            <c:bubble3D val="0"/>
            <c:spPr>
              <a:solidFill>
                <a:srgbClr val="C00000"/>
              </a:solidFill>
              <a:ln w="12700">
                <a:solidFill>
                  <a:schemeClr val="tx1"/>
                </a:solidFill>
              </a:ln>
            </c:spPr>
          </c:dPt>
          <c:dPt>
            <c:idx val="4"/>
            <c:bubble3D val="0"/>
            <c:spPr>
              <a:solidFill>
                <a:schemeClr val="bg1">
                  <a:lumMod val="75000"/>
                </a:schemeClr>
              </a:solidFill>
              <a:ln w="12700">
                <a:solidFill>
                  <a:schemeClr val="tx1"/>
                </a:solidFill>
              </a:ln>
            </c:spPr>
          </c:dPt>
          <c:dPt>
            <c:idx val="5"/>
            <c:bubble3D val="0"/>
            <c:spPr>
              <a:solidFill>
                <a:schemeClr val="bg1"/>
              </a:solidFill>
              <a:ln w="12700"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-2.1597300337457818E-4"/>
                  <c:y val="2.7417910206100266E-2"/>
                </c:manualLayout>
              </c:layout>
              <c:tx>
                <c:rich>
                  <a:bodyPr/>
                  <a:lstStyle/>
                  <a:p>
                    <a:r>
                      <a:rPr lang="en-US" b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24% (n=5)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5.7782777152855895E-3"/>
                  <c:y val="2.2088218929668019E-2"/>
                </c:manualLayout>
              </c:layout>
              <c:tx>
                <c:rich>
                  <a:bodyPr/>
                  <a:lstStyle/>
                  <a:p>
                    <a:r>
                      <a:rPr lang="en-US" b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10% </a:t>
                    </a:r>
                  </a:p>
                  <a:p>
                    <a:r>
                      <a:rPr lang="en-US" b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(n=2)</a:t>
                    </a:r>
                    <a:endParaRPr lang="en-US" baseline="30000" dirty="0">
                      <a:solidFill>
                        <a:srgbClr val="FF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0081989751281091E-2"/>
                  <c:y val="9.0599415936341767E-3"/>
                </c:manualLayout>
              </c:layout>
              <c:tx>
                <c:rich>
                  <a:bodyPr/>
                  <a:lstStyle/>
                  <a:p>
                    <a:r>
                      <a:rPr lang="en-US" b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33% </a:t>
                    </a:r>
                  </a:p>
                  <a:p>
                    <a:r>
                      <a:rPr lang="en-US" b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(n=7)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0.11400979391464956"/>
                  <c:y val="0.39622014548601808"/>
                </c:manualLayout>
              </c:layout>
              <c:tx>
                <c:rich>
                  <a:bodyPr/>
                  <a:lstStyle/>
                  <a:p>
                    <a:r>
                      <a:rPr lang="en-US" b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14% </a:t>
                    </a:r>
                  </a:p>
                  <a:p>
                    <a:r>
                      <a:rPr lang="en-US" b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(n=3)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0.1694139447846797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b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19% </a:t>
                    </a:r>
                  </a:p>
                  <a:p>
                    <a:r>
                      <a:rPr lang="en-US" b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(n=4)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0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Target met</c:v>
                </c:pt>
                <c:pt idx="1">
                  <c:v>Improving</c:v>
                </c:pt>
                <c:pt idx="2">
                  <c:v>No change</c:v>
                </c:pt>
                <c:pt idx="3">
                  <c:v>Getting worse</c:v>
                </c:pt>
                <c:pt idx="4">
                  <c:v>Baseline only</c:v>
                </c:pt>
                <c:pt idx="5">
                  <c:v>Developmental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</c:v>
                </c:pt>
                <c:pt idx="1">
                  <c:v>2</c:v>
                </c:pt>
                <c:pt idx="2">
                  <c:v>7</c:v>
                </c:pt>
                <c:pt idx="3">
                  <c:v>3</c:v>
                </c:pt>
                <c:pt idx="4">
                  <c:v>4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6845290172061828E-2"/>
          <c:y val="8.6605260356210897E-2"/>
          <c:w val="0.582235467094391"/>
          <c:h val="0.8267894792875781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Objective status</c:v>
                </c:pt>
              </c:strCache>
            </c:strRef>
          </c:tx>
          <c:spPr>
            <a:ln w="12700">
              <a:solidFill>
                <a:schemeClr val="bg1">
                  <a:lumMod val="75000"/>
                </a:schemeClr>
              </a:solidFill>
            </a:ln>
          </c:spPr>
          <c:dPt>
            <c:idx val="0"/>
            <c:bubble3D val="0"/>
            <c:spPr>
              <a:solidFill>
                <a:srgbClr val="007033"/>
              </a:solidFill>
              <a:ln w="12700">
                <a:solidFill>
                  <a:schemeClr val="bg1">
                    <a:lumMod val="75000"/>
                  </a:schemeClr>
                </a:solidFill>
              </a:ln>
            </c:spPr>
          </c:dPt>
          <c:dPt>
            <c:idx val="1"/>
            <c:bubble3D val="0"/>
            <c:spPr>
              <a:solidFill>
                <a:srgbClr val="92D050"/>
              </a:solidFill>
              <a:ln w="12700">
                <a:solidFill>
                  <a:schemeClr val="bg1">
                    <a:lumMod val="75000"/>
                  </a:schemeClr>
                </a:solidFill>
              </a:ln>
            </c:spPr>
          </c:dPt>
          <c:dPt>
            <c:idx val="2"/>
            <c:bubble3D val="0"/>
            <c:spPr>
              <a:solidFill>
                <a:srgbClr val="FFCC00"/>
              </a:solidFill>
              <a:ln w="12700">
                <a:solidFill>
                  <a:schemeClr val="bg1">
                    <a:lumMod val="75000"/>
                  </a:schemeClr>
                </a:solidFill>
              </a:ln>
            </c:spPr>
          </c:dPt>
          <c:dPt>
            <c:idx val="3"/>
            <c:bubble3D val="0"/>
            <c:spPr>
              <a:solidFill>
                <a:srgbClr val="C00000"/>
              </a:solidFill>
              <a:ln w="12700">
                <a:solidFill>
                  <a:schemeClr val="bg1">
                    <a:lumMod val="75000"/>
                  </a:schemeClr>
                </a:solidFill>
              </a:ln>
            </c:spPr>
          </c:dPt>
          <c:dPt>
            <c:idx val="4"/>
            <c:bubble3D val="0"/>
            <c:spPr>
              <a:solidFill>
                <a:schemeClr val="bg1">
                  <a:lumMod val="75000"/>
                </a:schemeClr>
              </a:solidFill>
              <a:ln w="12700">
                <a:solidFill>
                  <a:schemeClr val="bg1">
                    <a:lumMod val="75000"/>
                  </a:schemeClr>
                </a:solidFill>
              </a:ln>
            </c:spPr>
          </c:dPt>
          <c:dPt>
            <c:idx val="5"/>
            <c:bubble3D val="0"/>
            <c:spPr>
              <a:solidFill>
                <a:schemeClr val="bg1"/>
              </a:solidFill>
              <a:ln w="12700">
                <a:solidFill>
                  <a:schemeClr val="bg1">
                    <a:lumMod val="75000"/>
                  </a:schemeClr>
                </a:solidFill>
              </a:ln>
            </c:spPr>
          </c:dPt>
          <c:dPt>
            <c:idx val="6"/>
            <c:bubble3D val="0"/>
            <c:spPr>
              <a:solidFill>
                <a:srgbClr val="0070C0"/>
              </a:solidFill>
              <a:ln w="12700">
                <a:solidFill>
                  <a:schemeClr val="bg1">
                    <a:lumMod val="75000"/>
                  </a:schemeClr>
                </a:solidFill>
              </a:ln>
            </c:spPr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2753905761779778E-2"/>
                  <c:y val="-1.1022398429151372E-2"/>
                </c:manualLayout>
              </c:layout>
              <c:tx>
                <c:rich>
                  <a:bodyPr/>
                  <a:lstStyle/>
                  <a:p>
                    <a:r>
                      <a:rPr lang="en-US" b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 </a:t>
                    </a:r>
                  </a:p>
                  <a:p>
                    <a:r>
                      <a:rPr lang="en-US" b="0" baseline="0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rPr>
                      <a:t> 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0.28405111861017374"/>
                  <c:y val="0.19394578570398216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100% </a:t>
                    </a:r>
                  </a:p>
                  <a:p>
                    <a:r>
                      <a:rPr lang="en-US" dirty="0" smtClean="0"/>
                      <a:t>(n=2)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0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Target met</c:v>
                </c:pt>
                <c:pt idx="1">
                  <c:v>Improving</c:v>
                </c:pt>
                <c:pt idx="2">
                  <c:v>No change</c:v>
                </c:pt>
                <c:pt idx="3">
                  <c:v>Getting worse</c:v>
                </c:pt>
                <c:pt idx="4">
                  <c:v>Baseline only</c:v>
                </c:pt>
                <c:pt idx="5">
                  <c:v>Developmental</c:v>
                </c:pt>
                <c:pt idx="6">
                  <c:v>Tracking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6888" cy="465138"/>
          </a:xfrm>
          <a:prstGeom prst="rect">
            <a:avLst/>
          </a:prstGeom>
        </p:spPr>
        <p:txBody>
          <a:bodyPr vert="horz" lIns="91325" tIns="45662" rIns="91325" bIns="4566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925" y="0"/>
            <a:ext cx="3036888" cy="465138"/>
          </a:xfrm>
          <a:prstGeom prst="rect">
            <a:avLst/>
          </a:prstGeom>
        </p:spPr>
        <p:txBody>
          <a:bodyPr vert="horz" lIns="91325" tIns="45662" rIns="91325" bIns="4566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8EFD201-A4FD-4752-A420-DF1516DAC99A}" type="datetimeFigureOut">
              <a:rPr lang="en-US"/>
              <a:pPr>
                <a:defRPr/>
              </a:pPr>
              <a:t>8/10/2016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6888" cy="465138"/>
          </a:xfrm>
          <a:prstGeom prst="rect">
            <a:avLst/>
          </a:prstGeom>
        </p:spPr>
        <p:txBody>
          <a:bodyPr vert="horz" lIns="91325" tIns="45662" rIns="91325" bIns="4566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925" y="8829675"/>
            <a:ext cx="3036888" cy="465138"/>
          </a:xfrm>
          <a:prstGeom prst="rect">
            <a:avLst/>
          </a:prstGeom>
        </p:spPr>
        <p:txBody>
          <a:bodyPr vert="horz" lIns="91325" tIns="45662" rIns="91325" bIns="4566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A6F6A72-51DC-447A-972B-9A734CC9E8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7835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3170" tIns="46585" rIns="93170" bIns="4658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3170" tIns="46585" rIns="93170" bIns="4658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5159214-0636-46C9-BE32-8B4F020D13A8}" type="datetimeFigureOut">
              <a:rPr lang="en-US"/>
              <a:pPr>
                <a:defRPr/>
              </a:pPr>
              <a:t>8/10/2016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0" tIns="46585" rIns="93170" bIns="46585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16426"/>
            <a:ext cx="5607050" cy="4183063"/>
          </a:xfrm>
          <a:prstGeom prst="rect">
            <a:avLst/>
          </a:prstGeom>
        </p:spPr>
        <p:txBody>
          <a:bodyPr vert="horz" lIns="93170" tIns="46585" rIns="93170" bIns="46585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3170" tIns="46585" rIns="93170" bIns="4658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lIns="93170" tIns="46585" rIns="93170" bIns="4658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5F01CA2-976B-48D9-8990-0414476743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6851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B01C0-5827-423D-B17A-92830EC4C2F4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E597640D-AB5B-4981-ACF3-00B2C557B552}" type="datetime1">
              <a:rPr lang="en-US" smtClean="0">
                <a:solidFill>
                  <a:prstClr val="black"/>
                </a:solidFill>
              </a:rPr>
              <a:pPr/>
              <a:t>8/10/2016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643438" cy="3484563"/>
          </a:xfrm>
        </p:spPr>
      </p:sp>
      <p:sp>
        <p:nvSpPr>
          <p:cNvPr id="13" name="Notes Placeholder 1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3754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4E41A6-F38B-475C-BE79-E8C9DB061704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8B473FBA-2BCB-44B7-9356-B773189F8671}" type="datetime1">
              <a:rPr lang="en-US" smtClean="0"/>
              <a:t>8/10/2016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141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Healthy People 2020 Progress Review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4E41A6-F38B-475C-BE79-E8C9DB061704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8B473FBA-2BCB-44B7-9356-B773189F8671}" type="datetime1">
              <a:rPr lang="en-US" smtClean="0">
                <a:solidFill>
                  <a:prstClr val="black"/>
                </a:solidFill>
              </a:rPr>
              <a:pPr/>
              <a:t>8/10/2016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1596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Healthy People 2020 Progress Review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4E41A6-F38B-475C-BE79-E8C9DB061704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8B473FBA-2BCB-44B7-9356-B773189F8671}" type="datetime1">
              <a:rPr lang="en-US" smtClean="0">
                <a:solidFill>
                  <a:prstClr val="black"/>
                </a:solidFill>
              </a:rPr>
              <a:pPr/>
              <a:t>8/10/2016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4977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Aft>
                <a:spcPts val="1165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Healthy People 2020 Progress Review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4E41A6-F38B-475C-BE79-E8C9DB061704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fld id="{8B473FBA-2BCB-44B7-9356-B773189F8671}" type="datetime1">
              <a:rPr lang="en-US" smtClean="0">
                <a:solidFill>
                  <a:prstClr val="black"/>
                </a:solidFill>
              </a:rPr>
              <a:pPr/>
              <a:t>8/10/2016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646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0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219200"/>
          </a:xfrm>
          <a:prstGeom prst="rect">
            <a:avLst/>
          </a:prstGeom>
        </p:spPr>
        <p:txBody>
          <a:bodyPr anchor="ctr" anchorCtr="1"/>
          <a:lstStyle>
            <a:lvl1pPr>
              <a:defRPr sz="3200" b="1">
                <a:solidFill>
                  <a:srgbClr val="003F7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F8ECAD15-DF40-4D57-8D99-2197AD37FB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6506629"/>
            <a:ext cx="7315200" cy="34488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en-US" dirty="0" smtClean="0"/>
              <a:t>SOURCES:</a:t>
            </a:r>
            <a:endParaRPr lang="en-US" dirty="0"/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6162912"/>
            <a:ext cx="7315200" cy="34488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en-US" dirty="0" smtClean="0"/>
              <a:t>NOTES: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7096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019800"/>
          </a:xfrm>
          <a:prstGeom prst="rect">
            <a:avLst/>
          </a:prstGeom>
          <a:gradFill flip="none" rotWithShape="1">
            <a:gsLst>
              <a:gs pos="0">
                <a:srgbClr val="003F72"/>
              </a:gs>
              <a:gs pos="10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rgbClr val="97233F"/>
              </a:buClr>
              <a:buFont typeface="Arial" charset="0"/>
              <a:buNone/>
              <a:defRPr/>
            </a:pP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5" name="Picture 21" descr="HP2020 Map_PPT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35113" y="2160588"/>
            <a:ext cx="6069012" cy="3859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2" descr="Document Logos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04125" y="6078002"/>
            <a:ext cx="1477963" cy="74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3" descr="HP2020_logo.png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6224334"/>
            <a:ext cx="1280160" cy="598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381" y="606426"/>
            <a:ext cx="9144000" cy="1554162"/>
          </a:xfrm>
          <a:prstGeom prst="rect">
            <a:avLst/>
          </a:prstGeom>
        </p:spPr>
        <p:txBody>
          <a:bodyPr/>
          <a:lstStyle>
            <a:lvl1pPr>
              <a:defRPr lang="en-US" sz="3200" b="1" kern="1200" dirty="0">
                <a:solidFill>
                  <a:srgbClr val="FADA63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buFont typeface="Arial" pitchFamily="34" charset="0"/>
              <a:buNone/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8748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76200"/>
            <a:ext cx="1371600" cy="1447800"/>
          </a:xfrm>
          <a:prstGeom prst="rect">
            <a:avLst/>
          </a:prstGeom>
          <a:gradFill>
            <a:gsLst>
              <a:gs pos="0">
                <a:srgbClr val="003F72"/>
              </a:gs>
              <a:gs pos="100000">
                <a:schemeClr val="bg1"/>
              </a:gs>
              <a:gs pos="100000">
                <a:srgbClr val="003F72">
                  <a:shade val="100000"/>
                  <a:satMod val="115000"/>
                </a:srgb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solidFill>
                <a:srgbClr val="003F72"/>
              </a:solidFill>
              <a:latin typeface="Arial" charset="0"/>
              <a:ea typeface="ＭＳ Ｐゴシック" pitchFamily="-107" charset="-128"/>
            </a:endParaRPr>
          </a:p>
        </p:txBody>
      </p:sp>
      <p:sp>
        <p:nvSpPr>
          <p:cNvPr id="10" name="Rectangle 9"/>
          <p:cNvSpPr/>
          <p:nvPr userDrawn="1"/>
        </p:nvSpPr>
        <p:spPr bwMode="auto">
          <a:xfrm>
            <a:off x="457200" y="1295400"/>
            <a:ext cx="8686800" cy="228600"/>
          </a:xfrm>
          <a:prstGeom prst="rect">
            <a:avLst/>
          </a:prstGeom>
          <a:gradFill>
            <a:gsLst>
              <a:gs pos="0">
                <a:srgbClr val="FADA63"/>
              </a:gs>
              <a:gs pos="100000">
                <a:schemeClr val="bg1"/>
              </a:gs>
              <a:gs pos="100000">
                <a:srgbClr val="003F72">
                  <a:shade val="100000"/>
                  <a:satMod val="115000"/>
                </a:srgb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pitchFamily="-107" charset="-128"/>
            </a:endParaRPr>
          </a:p>
        </p:txBody>
      </p:sp>
      <p:sp>
        <p:nvSpPr>
          <p:cNvPr id="11" name="Rectangle 19"/>
          <p:cNvSpPr>
            <a:spLocks noChangeArrowheads="1"/>
          </p:cNvSpPr>
          <p:nvPr userDrawn="1"/>
        </p:nvSpPr>
        <p:spPr bwMode="auto">
          <a:xfrm>
            <a:off x="0" y="0"/>
            <a:ext cx="9144000" cy="76200"/>
          </a:xfrm>
          <a:prstGeom prst="rect">
            <a:avLst/>
          </a:prstGeom>
          <a:solidFill>
            <a:srgbClr val="003F7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n-US" dirty="0">
              <a:solidFill>
                <a:srgbClr val="003F72"/>
              </a:solidFill>
              <a:ea typeface="ＭＳ Ｐゴシック" charset="-128"/>
            </a:endParaRPr>
          </a:p>
        </p:txBody>
      </p:sp>
      <p:pic>
        <p:nvPicPr>
          <p:cNvPr id="12" name="Picture 15" descr="map.png"/>
          <p:cNvPicPr>
            <a:picLocks noChangeAspect="1"/>
          </p:cNvPicPr>
          <p:nvPr userDrawn="1"/>
        </p:nvPicPr>
        <p:blipFill>
          <a:blip r:embed="rId2" cstate="print"/>
          <a:srcRect b="32175"/>
          <a:stretch>
            <a:fillRect/>
          </a:stretch>
        </p:blipFill>
        <p:spPr bwMode="auto">
          <a:xfrm>
            <a:off x="152400" y="304800"/>
            <a:ext cx="1111250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 userDrawn="1"/>
        </p:nvSpPr>
        <p:spPr bwMode="auto">
          <a:xfrm>
            <a:off x="0" y="1295400"/>
            <a:ext cx="1371600" cy="4800600"/>
          </a:xfrm>
          <a:prstGeom prst="rect">
            <a:avLst/>
          </a:prstGeom>
          <a:gradFill>
            <a:gsLst>
              <a:gs pos="0">
                <a:srgbClr val="4FA98D"/>
              </a:gs>
              <a:gs pos="100000">
                <a:schemeClr val="bg1"/>
              </a:gs>
              <a:gs pos="100000">
                <a:srgbClr val="003F72">
                  <a:shade val="100000"/>
                  <a:satMod val="115000"/>
                </a:srgb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pitchFamily="-107" charset="-128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1371599" y="4406900"/>
            <a:ext cx="7123113" cy="1362075"/>
          </a:xfrm>
          <a:prstGeom prst="rect">
            <a:avLst/>
          </a:prstGeom>
        </p:spPr>
        <p:txBody>
          <a:bodyPr anchor="t"/>
          <a:lstStyle>
            <a:lvl1pPr algn="l">
              <a:defRPr sz="3200" b="1" cap="all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8" name="Picture 33" descr="HP2020_logo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6224334"/>
            <a:ext cx="1280160" cy="598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9535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76200"/>
            <a:ext cx="1371600" cy="1447800"/>
          </a:xfrm>
          <a:prstGeom prst="rect">
            <a:avLst/>
          </a:prstGeom>
          <a:gradFill>
            <a:gsLst>
              <a:gs pos="0">
                <a:srgbClr val="003F72"/>
              </a:gs>
              <a:gs pos="100000">
                <a:schemeClr val="bg1"/>
              </a:gs>
              <a:gs pos="100000">
                <a:srgbClr val="003F72">
                  <a:shade val="100000"/>
                  <a:satMod val="115000"/>
                </a:srgb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solidFill>
                <a:srgbClr val="003F72"/>
              </a:solidFill>
              <a:latin typeface="Arial" charset="0"/>
              <a:ea typeface="ＭＳ Ｐゴシック" pitchFamily="-107" charset="-128"/>
            </a:endParaRPr>
          </a:p>
        </p:txBody>
      </p:sp>
      <p:sp>
        <p:nvSpPr>
          <p:cNvPr id="10" name="Rectangle 9"/>
          <p:cNvSpPr/>
          <p:nvPr userDrawn="1"/>
        </p:nvSpPr>
        <p:spPr bwMode="auto">
          <a:xfrm>
            <a:off x="457200" y="1295400"/>
            <a:ext cx="8686800" cy="228600"/>
          </a:xfrm>
          <a:prstGeom prst="rect">
            <a:avLst/>
          </a:prstGeom>
          <a:gradFill>
            <a:gsLst>
              <a:gs pos="0">
                <a:srgbClr val="FADA63"/>
              </a:gs>
              <a:gs pos="100000">
                <a:schemeClr val="bg1"/>
              </a:gs>
              <a:gs pos="100000">
                <a:srgbClr val="003F72">
                  <a:shade val="100000"/>
                  <a:satMod val="115000"/>
                </a:srgb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pitchFamily="-107" charset="-128"/>
            </a:endParaRPr>
          </a:p>
        </p:txBody>
      </p:sp>
      <p:sp>
        <p:nvSpPr>
          <p:cNvPr id="11" name="Rectangle 19"/>
          <p:cNvSpPr>
            <a:spLocks noChangeArrowheads="1"/>
          </p:cNvSpPr>
          <p:nvPr userDrawn="1"/>
        </p:nvSpPr>
        <p:spPr bwMode="auto">
          <a:xfrm>
            <a:off x="0" y="0"/>
            <a:ext cx="9144000" cy="76200"/>
          </a:xfrm>
          <a:prstGeom prst="rect">
            <a:avLst/>
          </a:prstGeom>
          <a:solidFill>
            <a:srgbClr val="003F7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n-US" dirty="0">
              <a:solidFill>
                <a:srgbClr val="003F72"/>
              </a:solidFill>
              <a:ea typeface="ＭＳ Ｐゴシック" charset="-128"/>
            </a:endParaRPr>
          </a:p>
        </p:txBody>
      </p:sp>
      <p:pic>
        <p:nvPicPr>
          <p:cNvPr id="12" name="Picture 15" descr="map.png"/>
          <p:cNvPicPr>
            <a:picLocks noChangeAspect="1"/>
          </p:cNvPicPr>
          <p:nvPr userDrawn="1"/>
        </p:nvPicPr>
        <p:blipFill>
          <a:blip r:embed="rId2" cstate="print"/>
          <a:srcRect b="32175"/>
          <a:stretch>
            <a:fillRect/>
          </a:stretch>
        </p:blipFill>
        <p:spPr bwMode="auto">
          <a:xfrm>
            <a:off x="152400" y="304800"/>
            <a:ext cx="1111250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12"/>
          <p:cNvSpPr/>
          <p:nvPr userDrawn="1"/>
        </p:nvSpPr>
        <p:spPr bwMode="auto">
          <a:xfrm>
            <a:off x="0" y="1295400"/>
            <a:ext cx="1371600" cy="4800600"/>
          </a:xfrm>
          <a:prstGeom prst="rect">
            <a:avLst/>
          </a:prstGeom>
          <a:gradFill>
            <a:gsLst>
              <a:gs pos="0">
                <a:srgbClr val="4FA98D"/>
              </a:gs>
              <a:gs pos="100000">
                <a:schemeClr val="bg1"/>
              </a:gs>
              <a:gs pos="100000">
                <a:srgbClr val="003F72">
                  <a:shade val="100000"/>
                  <a:satMod val="115000"/>
                </a:srgb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dirty="0">
              <a:solidFill>
                <a:srgbClr val="000000"/>
              </a:solidFill>
              <a:latin typeface="Arial" charset="0"/>
              <a:ea typeface="ＭＳ Ｐゴシック" pitchFamily="-107" charset="-128"/>
            </a:endParaRPr>
          </a:p>
        </p:txBody>
      </p:sp>
      <p:sp>
        <p:nvSpPr>
          <p:cNvPr id="15" name="Content Placeholder 13"/>
          <p:cNvSpPr>
            <a:spLocks noGrp="1"/>
          </p:cNvSpPr>
          <p:nvPr>
            <p:ph sz="quarter" idx="14"/>
          </p:nvPr>
        </p:nvSpPr>
        <p:spPr>
          <a:xfrm>
            <a:off x="1355725" y="1447800"/>
            <a:ext cx="7788275" cy="4724400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C00000"/>
              </a:buClr>
              <a:buSzPct val="120000"/>
              <a:buFont typeface="Wingdings" pitchFamily="2" charset="2"/>
              <a:buChar char="§"/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143000" indent="-228600">
              <a:buFont typeface="Wingdings" pitchFamily="2" charset="2"/>
              <a:buChar char="v"/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600200" indent="-228600">
              <a:buFont typeface="Arial" pitchFamily="34" charset="0"/>
              <a:buChar char="•"/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8ECAD15-DF40-4D57-8D99-2197AD37FB1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1" name="Title 10"/>
          <p:cNvSpPr>
            <a:spLocks noGrp="1"/>
          </p:cNvSpPr>
          <p:nvPr>
            <p:ph type="title"/>
          </p:nvPr>
        </p:nvSpPr>
        <p:spPr>
          <a:xfrm>
            <a:off x="1371600" y="76200"/>
            <a:ext cx="7772400" cy="1219200"/>
          </a:xfrm>
          <a:prstGeom prst="rect">
            <a:avLst/>
          </a:prstGeom>
        </p:spPr>
        <p:txBody>
          <a:bodyPr anchor="ctr" anchorCtr="1"/>
          <a:lstStyle>
            <a:lvl1pPr>
              <a:defRPr sz="3200" b="1">
                <a:solidFill>
                  <a:srgbClr val="003F72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1356361" y="6507798"/>
            <a:ext cx="5806438" cy="34488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en-US" dirty="0" smtClean="0"/>
              <a:t>SOURCES:</a:t>
            </a:r>
            <a:endParaRPr lang="en-US" dirty="0"/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1356361" y="6162912"/>
            <a:ext cx="5806438" cy="34488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12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en-US" dirty="0" smtClean="0"/>
              <a:t>NOTES:</a:t>
            </a:r>
            <a:endParaRPr lang="en-US" dirty="0"/>
          </a:p>
        </p:txBody>
      </p:sp>
      <p:pic>
        <p:nvPicPr>
          <p:cNvPr id="17" name="Picture 33" descr="HP2020_logo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6224334"/>
            <a:ext cx="1280160" cy="598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07726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FAF9D-AF5A-496A-B0B6-E10018E4505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789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06171"/>
            <a:ext cx="8229600" cy="47078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138" y="6295869"/>
            <a:ext cx="1055818" cy="562131"/>
          </a:xfrm>
          <a:prstGeom prst="rect">
            <a:avLst/>
          </a:prstGeom>
        </p:spPr>
      </p:pic>
      <p:sp>
        <p:nvSpPr>
          <p:cNvPr id="9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0" y="5423026"/>
            <a:ext cx="9144000" cy="841971"/>
          </a:xfrm>
          <a:prstGeom prst="rect">
            <a:avLst/>
          </a:prstGeom>
        </p:spPr>
        <p:txBody>
          <a:bodyPr>
            <a:noAutofit/>
          </a:bodyPr>
          <a:lstStyle>
            <a:lvl1pPr marL="0">
              <a:buFont typeface="Arial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None/>
              <a:defRPr sz="1400">
                <a:solidFill>
                  <a:schemeClr val="tx1"/>
                </a:solidFill>
              </a:defRPr>
            </a:lvl2pPr>
            <a:lvl3pPr>
              <a:buNone/>
              <a:defRPr sz="1400">
                <a:solidFill>
                  <a:schemeClr val="tx1"/>
                </a:solidFill>
              </a:defRPr>
            </a:lvl3pPr>
            <a:lvl4pPr>
              <a:buNone/>
              <a:defRPr sz="1400">
                <a:solidFill>
                  <a:schemeClr val="tx1"/>
                </a:solidFill>
              </a:defRPr>
            </a:lvl4pPr>
            <a:lvl5pPr>
              <a:buNone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NOTES:</a:t>
            </a:r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814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" y="6301211"/>
            <a:ext cx="6365965" cy="565841"/>
          </a:xfrm>
          <a:prstGeom prst="rect">
            <a:avLst/>
          </a:prstGeom>
        </p:spPr>
        <p:txBody>
          <a:bodyPr>
            <a:noAutofit/>
          </a:bodyPr>
          <a:lstStyle>
            <a:lvl1pPr marL="0">
              <a:buFont typeface="Arial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None/>
              <a:defRPr sz="1400">
                <a:solidFill>
                  <a:schemeClr val="tx1"/>
                </a:solidFill>
              </a:defRPr>
            </a:lvl2pPr>
            <a:lvl3pPr>
              <a:buNone/>
              <a:defRPr sz="1400">
                <a:solidFill>
                  <a:schemeClr val="tx1"/>
                </a:solidFill>
              </a:defRPr>
            </a:lvl3pPr>
            <a:lvl4pPr>
              <a:buNone/>
              <a:defRPr sz="1400">
                <a:solidFill>
                  <a:schemeClr val="tx1"/>
                </a:solidFill>
              </a:defRPr>
            </a:lvl4pPr>
            <a:lvl5pPr>
              <a:buNone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SOURCES: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6374674" y="6295869"/>
            <a:ext cx="1689464" cy="556788"/>
          </a:xfrm>
          <a:prstGeom prst="rect">
            <a:avLst/>
          </a:prstGeom>
          <a:ln w="12700">
            <a:noFill/>
          </a:ln>
        </p:spPr>
        <p:txBody>
          <a:bodyPr>
            <a:noAutofit/>
          </a:bodyPr>
          <a:lstStyle>
            <a:lvl1pPr marL="0" algn="r">
              <a:buFont typeface="Arial" pitchFamily="34" charset="0"/>
              <a:buNone/>
              <a:defRPr sz="1600" b="1" baseline="0">
                <a:solidFill>
                  <a:schemeClr val="tx1"/>
                </a:solidFill>
              </a:defRPr>
            </a:lvl1pPr>
            <a:lvl2pPr>
              <a:buNone/>
              <a:defRPr sz="1400">
                <a:solidFill>
                  <a:schemeClr val="tx1"/>
                </a:solidFill>
              </a:defRPr>
            </a:lvl2pPr>
            <a:lvl3pPr>
              <a:buNone/>
              <a:defRPr sz="1400">
                <a:solidFill>
                  <a:schemeClr val="tx1"/>
                </a:solidFill>
              </a:defRPr>
            </a:lvl3pPr>
            <a:lvl4pPr>
              <a:buNone/>
              <a:defRPr sz="1400">
                <a:solidFill>
                  <a:schemeClr val="tx1"/>
                </a:solidFill>
              </a:defRPr>
            </a:lvl4pPr>
            <a:lvl5pPr>
              <a:buNone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Obj.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807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8534400" y="6492503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F8ECAD15-DF40-4D57-8D99-2197AD37FB1A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99757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9" r:id="rId2"/>
    <p:sldLayoutId id="2147483790" r:id="rId3"/>
    <p:sldLayoutId id="2147483791" r:id="rId4"/>
    <p:sldLayoutId id="2147484046" r:id="rId5"/>
    <p:sldLayoutId id="2147484047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Appendix</a:t>
            </a:r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839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228600" y="914400"/>
            <a:ext cx="8809038" cy="5657850"/>
          </a:xfrm>
          <a:prstGeom prst="rect">
            <a:avLst/>
          </a:prstGeom>
        </p:spPr>
        <p:txBody>
          <a:bodyPr numCol="2">
            <a:noAutofit/>
          </a:bodyPr>
          <a:lstStyle/>
          <a:p>
            <a:pPr marL="457200" lvl="1" indent="-339725">
              <a:buNone/>
            </a:pPr>
            <a:r>
              <a:rPr lang="en-US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Systems and Policies</a:t>
            </a:r>
            <a:endParaRPr lang="en-US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lnSpc>
                <a:spcPct val="110000"/>
              </a:lnSpc>
              <a:spcAft>
                <a:spcPts val="300"/>
              </a:spcAft>
              <a:buNone/>
            </a:pP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DH-1 Core data systems with standard questions to identify people with 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disabilities</a:t>
            </a:r>
            <a:b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DH</a:t>
            </a: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-2.1 State health promotion programs for persons with disabilities 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DH-2.2 State surveillance programs for caregivers </a:t>
            </a:r>
            <a:endParaRPr lang="en-US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lnSpc>
                <a:spcPct val="110000"/>
              </a:lnSpc>
              <a:spcAft>
                <a:spcPts val="300"/>
              </a:spcAft>
              <a:buNone/>
            </a:pP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DH-2.3 </a:t>
            </a: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State health promotion programs for 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caregivers</a:t>
            </a:r>
            <a:b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DH-3 Public health schools and programs that offer graduate-level studies in disability and 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health</a:t>
            </a:r>
          </a:p>
          <a:p>
            <a:pPr marL="457200" lvl="1" indent="-339725">
              <a:lnSpc>
                <a:spcPct val="110000"/>
              </a:lnSpc>
              <a:spcAft>
                <a:spcPts val="300"/>
              </a:spcAft>
              <a:buNone/>
            </a:pPr>
            <a:r>
              <a:rPr lang="en-US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Barriers to Health Care</a:t>
            </a:r>
            <a:endParaRPr lang="en-US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lnSpc>
                <a:spcPct val="110000"/>
              </a:lnSpc>
              <a:spcAft>
                <a:spcPts val="300"/>
              </a:spcAft>
              <a:buNone/>
            </a:pP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DH-4 Barriers to Primary 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Care</a:t>
            </a:r>
            <a:b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DH-5 Youth 12–17 years with special health care needs receiving pediatric-to-adult health care transition 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planning</a:t>
            </a:r>
            <a:b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DH-6 Persons with epilepsy and uncontrolled seizures receiving appropriate medical care 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DH-7 </a:t>
            </a: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Inappropriate medication use among older adults with 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disabilities</a:t>
            </a:r>
          </a:p>
          <a:p>
            <a:pPr marL="457200" lvl="1" indent="0">
              <a:buNone/>
            </a:pPr>
            <a:endParaRPr lang="en-US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endParaRPr lang="en-US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-339725">
              <a:buNone/>
            </a:pPr>
            <a:r>
              <a:rPr lang="en-US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Environment</a:t>
            </a:r>
            <a:endParaRPr lang="en-US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DH-8 Adults with disabilities with barriers to health and wellness 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programs</a:t>
            </a:r>
            <a:b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DH-11 </a:t>
            </a: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All occupied homes with a no-step 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entrance</a:t>
            </a:r>
          </a:p>
          <a:p>
            <a:pPr marL="457200" lvl="1" indent="0">
              <a:buNone/>
            </a:pP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DH-12.1 </a:t>
            </a: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Adults with disabilities living in congregate care 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facilities</a:t>
            </a:r>
          </a:p>
          <a:p>
            <a:pPr marL="457200" lvl="1" indent="0">
              <a:buNone/>
            </a:pP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DH-12.2 </a:t>
            </a: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Children and youth with disabilities living in congregate care facilities 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-339725">
              <a:buNone/>
            </a:pPr>
            <a:r>
              <a:rPr lang="en-US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Activities and Participation</a:t>
            </a:r>
            <a:endParaRPr lang="en-US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spcAft>
                <a:spcPts val="300"/>
              </a:spcAft>
              <a:buNone/>
            </a:pP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DH-13 </a:t>
            </a: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Participation in 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activities</a:t>
            </a:r>
            <a:endParaRPr lang="en-US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spcAft>
                <a:spcPts val="300"/>
              </a:spcAft>
              <a:buNone/>
            </a:pP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DH-14 </a:t>
            </a: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Inclusion of children and youth with disabilities in regular education 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programs</a:t>
            </a:r>
            <a:endParaRPr lang="en-US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spcAft>
                <a:spcPts val="300"/>
              </a:spcAft>
              <a:buNone/>
            </a:pP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DH-15 </a:t>
            </a: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Unemployment rate for persons with 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disabilities</a:t>
            </a:r>
            <a:b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DH-16 </a:t>
            </a: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Employment rate for persons with disabilities </a:t>
            </a:r>
            <a:endParaRPr lang="en-US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spcAft>
                <a:spcPts val="300"/>
              </a:spcAft>
              <a:buNone/>
            </a:pP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DH-17 </a:t>
            </a: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Adults with disabilities receiving sufficient social and emotional 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support</a:t>
            </a: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DH-18 Serious psychological </a:t>
            </a:r>
            <a:r>
              <a:rPr lang="en-US" sz="1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distress</a:t>
            </a:r>
          </a:p>
          <a:p>
            <a:pPr marL="457200" lvl="1" indent="0">
              <a:spcAft>
                <a:spcPts val="300"/>
              </a:spcAft>
              <a:buNone/>
            </a:pP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DH-19 Nonfatal unintentional injuries requiring medical care </a:t>
            </a:r>
            <a:endParaRPr lang="en-US" sz="1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buNone/>
            </a:pPr>
            <a:r>
              <a:rPr lang="en-US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DH-20 Children with disabilities receiving early intervention services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0" y="76200"/>
            <a:ext cx="9326563" cy="558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000" b="1" dirty="0" smtClean="0">
                <a:solidFill>
                  <a:srgbClr val="003F7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Objective </a:t>
            </a:r>
            <a:r>
              <a:rPr lang="en-US" sz="3000" b="1" dirty="0">
                <a:solidFill>
                  <a:srgbClr val="003F7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Status: </a:t>
            </a:r>
            <a:r>
              <a:rPr lang="en-US" sz="3000" b="1" dirty="0" smtClean="0">
                <a:solidFill>
                  <a:srgbClr val="003F7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Disability and Health</a:t>
            </a:r>
            <a:endParaRPr lang="en-US" sz="3000" b="1" dirty="0">
              <a:solidFill>
                <a:srgbClr val="003F7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6" name="Text Box 14"/>
          <p:cNvSpPr txBox="1">
            <a:spLocks noChangeArrowheads="1"/>
          </p:cNvSpPr>
          <p:nvPr/>
        </p:nvSpPr>
        <p:spPr bwMode="auto">
          <a:xfrm>
            <a:off x="1159326" y="618835"/>
            <a:ext cx="722267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>
                <a:solidFill>
                  <a:prstClr val="black"/>
                </a:solidFill>
                <a:latin typeface="Tahoma" pitchFamily="34" charset="0"/>
              </a:rPr>
              <a:t>Target </a:t>
            </a:r>
            <a:r>
              <a:rPr lang="en-US" sz="1200" dirty="0" smtClean="0">
                <a:solidFill>
                  <a:prstClr val="black"/>
                </a:solidFill>
                <a:latin typeface="Tahoma" pitchFamily="34" charset="0"/>
              </a:rPr>
              <a:t>met        Improving        Little/No change       Getting worse      Baseline only     Developmental</a:t>
            </a:r>
            <a:endParaRPr lang="en-US" sz="1200" dirty="0">
              <a:solidFill>
                <a:prstClr val="black"/>
              </a:solidFill>
              <a:latin typeface="Tahoma" pitchFamily="34" charset="0"/>
            </a:endParaRPr>
          </a:p>
        </p:txBody>
      </p:sp>
      <p:sp>
        <p:nvSpPr>
          <p:cNvPr id="47" name="Rectangle 15" descr="Legend"/>
          <p:cNvSpPr>
            <a:spLocks noChangeArrowheads="1"/>
          </p:cNvSpPr>
          <p:nvPr/>
        </p:nvSpPr>
        <p:spPr bwMode="auto">
          <a:xfrm>
            <a:off x="971651" y="609600"/>
            <a:ext cx="7274275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8" name="Oval 20" descr="Target met"/>
          <p:cNvSpPr>
            <a:spLocks noChangeArrowheads="1"/>
          </p:cNvSpPr>
          <p:nvPr/>
        </p:nvSpPr>
        <p:spPr bwMode="auto">
          <a:xfrm>
            <a:off x="1076426" y="690563"/>
            <a:ext cx="153988" cy="144462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9" name="Oval 19" descr="Improving"/>
          <p:cNvSpPr>
            <a:spLocks noChangeArrowheads="1"/>
          </p:cNvSpPr>
          <p:nvPr/>
        </p:nvSpPr>
        <p:spPr bwMode="auto">
          <a:xfrm>
            <a:off x="2149926" y="690563"/>
            <a:ext cx="153988" cy="144462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0" name="Oval 13" descr="No change"/>
          <p:cNvSpPr>
            <a:spLocks noChangeArrowheads="1"/>
          </p:cNvSpPr>
          <p:nvPr/>
        </p:nvSpPr>
        <p:spPr bwMode="auto">
          <a:xfrm>
            <a:off x="3228156" y="688975"/>
            <a:ext cx="153987" cy="144463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1" name="Oval 21" descr="Getting worse"/>
          <p:cNvSpPr>
            <a:spLocks noChangeArrowheads="1"/>
          </p:cNvSpPr>
          <p:nvPr/>
        </p:nvSpPr>
        <p:spPr bwMode="auto">
          <a:xfrm>
            <a:off x="4674369" y="688975"/>
            <a:ext cx="153987" cy="144463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52" name="Oval 18" descr="Baseline only"/>
          <p:cNvSpPr>
            <a:spLocks noChangeArrowheads="1"/>
          </p:cNvSpPr>
          <p:nvPr/>
        </p:nvSpPr>
        <p:spPr bwMode="auto">
          <a:xfrm>
            <a:off x="5887536" y="688975"/>
            <a:ext cx="153987" cy="144463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3" name="Oval 18" descr="Developmental"/>
          <p:cNvSpPr>
            <a:spLocks noChangeArrowheads="1"/>
          </p:cNvSpPr>
          <p:nvPr/>
        </p:nvSpPr>
        <p:spPr bwMode="auto">
          <a:xfrm>
            <a:off x="7026726" y="697000"/>
            <a:ext cx="153987" cy="1444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5" name="Oval 18" descr="Baseline only"/>
          <p:cNvSpPr>
            <a:spLocks noChangeArrowheads="1"/>
          </p:cNvSpPr>
          <p:nvPr/>
        </p:nvSpPr>
        <p:spPr bwMode="auto">
          <a:xfrm>
            <a:off x="479999" y="1277802"/>
            <a:ext cx="153987" cy="144463"/>
          </a:xfrm>
          <a:prstGeom prst="ellipse">
            <a:avLst/>
          </a:prstGeom>
          <a:solidFill>
            <a:srgbClr val="0066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9" name="Slide Number Placeholder 2"/>
          <p:cNvSpPr txBox="1">
            <a:spLocks/>
          </p:cNvSpPr>
          <p:nvPr/>
        </p:nvSpPr>
        <p:spPr>
          <a:xfrm>
            <a:off x="8534400" y="6492503"/>
            <a:ext cx="609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F8ECAD15-DF40-4D57-8D99-2197AD37FB1A}" type="slidenum">
              <a:rPr lang="en-US" sz="1200" smtClean="0">
                <a:solidFill>
                  <a:prstClr val="black">
                    <a:tint val="75000"/>
                  </a:prstClr>
                </a:solidFill>
                <a:latin typeface="Calibri" panose="020F0502020204030204" pitchFamily="34" charset="0"/>
                <a:ea typeface="Tahoma" pitchFamily="34" charset="0"/>
                <a:cs typeface="Tahoma" pitchFamily="34" charset="0"/>
              </a:rPr>
              <a:pPr algn="r"/>
              <a:t>2</a:t>
            </a:fld>
            <a:endParaRPr lang="en-US" sz="1200" dirty="0">
              <a:solidFill>
                <a:prstClr val="black">
                  <a:tint val="75000"/>
                </a:prstClr>
              </a:solidFill>
              <a:latin typeface="Calibri" panose="020F0502020204030204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" name="Oval 18" descr="Baseline only"/>
          <p:cNvSpPr>
            <a:spLocks noChangeArrowheads="1"/>
          </p:cNvSpPr>
          <p:nvPr/>
        </p:nvSpPr>
        <p:spPr bwMode="auto">
          <a:xfrm>
            <a:off x="479999" y="3200400"/>
            <a:ext cx="153987" cy="144463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7" name="Oval 13" descr="No change"/>
          <p:cNvSpPr>
            <a:spLocks noChangeArrowheads="1"/>
          </p:cNvSpPr>
          <p:nvPr/>
        </p:nvSpPr>
        <p:spPr bwMode="auto">
          <a:xfrm>
            <a:off x="479999" y="4584543"/>
            <a:ext cx="153987" cy="144463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8" name="Oval 13" descr="No change"/>
          <p:cNvSpPr>
            <a:spLocks noChangeArrowheads="1"/>
          </p:cNvSpPr>
          <p:nvPr/>
        </p:nvSpPr>
        <p:spPr bwMode="auto">
          <a:xfrm>
            <a:off x="479999" y="5722937"/>
            <a:ext cx="153987" cy="144463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4" name="Oval 20" descr="Target met"/>
          <p:cNvSpPr>
            <a:spLocks noChangeArrowheads="1"/>
          </p:cNvSpPr>
          <p:nvPr/>
        </p:nvSpPr>
        <p:spPr bwMode="auto">
          <a:xfrm>
            <a:off x="479998" y="1716787"/>
            <a:ext cx="153988" cy="144462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7" name="Oval 21" descr="Getting worse"/>
          <p:cNvSpPr>
            <a:spLocks noChangeArrowheads="1"/>
          </p:cNvSpPr>
          <p:nvPr/>
        </p:nvSpPr>
        <p:spPr bwMode="auto">
          <a:xfrm>
            <a:off x="479999" y="2209800"/>
            <a:ext cx="153987" cy="144463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2" name="Oval 20" descr="Target met"/>
          <p:cNvSpPr>
            <a:spLocks noChangeArrowheads="1"/>
          </p:cNvSpPr>
          <p:nvPr/>
        </p:nvSpPr>
        <p:spPr bwMode="auto">
          <a:xfrm>
            <a:off x="4824058" y="6332538"/>
            <a:ext cx="153988" cy="144462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3" name="Oval 20" descr="Target met"/>
          <p:cNvSpPr>
            <a:spLocks noChangeArrowheads="1"/>
          </p:cNvSpPr>
          <p:nvPr/>
        </p:nvSpPr>
        <p:spPr bwMode="auto">
          <a:xfrm>
            <a:off x="4824058" y="5486400"/>
            <a:ext cx="153988" cy="144462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FFCC00"/>
              </a:solidFill>
            </a:endParaRPr>
          </a:p>
        </p:txBody>
      </p:sp>
      <p:sp>
        <p:nvSpPr>
          <p:cNvPr id="44" name="Oval 20" descr="Target met"/>
          <p:cNvSpPr>
            <a:spLocks noChangeArrowheads="1"/>
          </p:cNvSpPr>
          <p:nvPr/>
        </p:nvSpPr>
        <p:spPr bwMode="auto">
          <a:xfrm>
            <a:off x="4824058" y="4180952"/>
            <a:ext cx="153988" cy="144462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5" name="Oval 20" descr="Target met"/>
          <p:cNvSpPr>
            <a:spLocks noChangeArrowheads="1"/>
          </p:cNvSpPr>
          <p:nvPr/>
        </p:nvSpPr>
        <p:spPr bwMode="auto">
          <a:xfrm>
            <a:off x="479998" y="5265738"/>
            <a:ext cx="153988" cy="144462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4" name="Oval 20" descr="Target met"/>
          <p:cNvSpPr>
            <a:spLocks noChangeArrowheads="1"/>
          </p:cNvSpPr>
          <p:nvPr/>
        </p:nvSpPr>
        <p:spPr bwMode="auto">
          <a:xfrm>
            <a:off x="479998" y="4307649"/>
            <a:ext cx="153988" cy="144462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1" name="Oval 19" descr="Improving"/>
          <p:cNvSpPr>
            <a:spLocks noChangeArrowheads="1"/>
          </p:cNvSpPr>
          <p:nvPr/>
        </p:nvSpPr>
        <p:spPr bwMode="auto">
          <a:xfrm>
            <a:off x="4824058" y="3657600"/>
            <a:ext cx="153988" cy="144462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2" name="Oval 19" descr="Improving"/>
          <p:cNvSpPr>
            <a:spLocks noChangeArrowheads="1"/>
          </p:cNvSpPr>
          <p:nvPr/>
        </p:nvSpPr>
        <p:spPr bwMode="auto">
          <a:xfrm>
            <a:off x="4824058" y="2163247"/>
            <a:ext cx="153988" cy="144462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7" name="Oval 13" descr="No change"/>
          <p:cNvSpPr>
            <a:spLocks noChangeArrowheads="1"/>
          </p:cNvSpPr>
          <p:nvPr/>
        </p:nvSpPr>
        <p:spPr bwMode="auto">
          <a:xfrm>
            <a:off x="4824059" y="5858633"/>
            <a:ext cx="153987" cy="144463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8" name="Oval 13" descr="No change"/>
          <p:cNvSpPr>
            <a:spLocks noChangeArrowheads="1"/>
          </p:cNvSpPr>
          <p:nvPr/>
        </p:nvSpPr>
        <p:spPr bwMode="auto">
          <a:xfrm>
            <a:off x="4824059" y="5105400"/>
            <a:ext cx="153987" cy="144463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69" name="Oval 13" descr="No change"/>
          <p:cNvSpPr>
            <a:spLocks noChangeArrowheads="1"/>
          </p:cNvSpPr>
          <p:nvPr/>
        </p:nvSpPr>
        <p:spPr bwMode="auto">
          <a:xfrm>
            <a:off x="4824059" y="1672684"/>
            <a:ext cx="153987" cy="144463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5" name="Oval 21" descr="Getting worse"/>
          <p:cNvSpPr>
            <a:spLocks noChangeArrowheads="1"/>
          </p:cNvSpPr>
          <p:nvPr/>
        </p:nvSpPr>
        <p:spPr bwMode="auto">
          <a:xfrm>
            <a:off x="4824059" y="4572000"/>
            <a:ext cx="153987" cy="144463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6" name="Oval 21" descr="Getting worse"/>
          <p:cNvSpPr>
            <a:spLocks noChangeArrowheads="1"/>
          </p:cNvSpPr>
          <p:nvPr/>
        </p:nvSpPr>
        <p:spPr bwMode="auto">
          <a:xfrm>
            <a:off x="4824059" y="3352800"/>
            <a:ext cx="153987" cy="144463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1" name="Oval 18" descr="Baseline only"/>
          <p:cNvSpPr>
            <a:spLocks noChangeArrowheads="1"/>
          </p:cNvSpPr>
          <p:nvPr/>
        </p:nvSpPr>
        <p:spPr bwMode="auto">
          <a:xfrm>
            <a:off x="4824059" y="2622807"/>
            <a:ext cx="153987" cy="144463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2" name="Oval 18" descr="Baseline only"/>
          <p:cNvSpPr>
            <a:spLocks noChangeArrowheads="1"/>
          </p:cNvSpPr>
          <p:nvPr/>
        </p:nvSpPr>
        <p:spPr bwMode="auto">
          <a:xfrm>
            <a:off x="4824059" y="1255711"/>
            <a:ext cx="153987" cy="144463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6223876"/>
            <a:ext cx="450549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latin typeface="+mn-lt"/>
              </a:rPr>
              <a:t>NOTES: Objectives DH-2.4 through 2.7, DH-9, and DH-10 were archived and no </a:t>
            </a:r>
            <a:r>
              <a:rPr lang="en-US" sz="1050" dirty="0">
                <a:latin typeface="+mn-lt"/>
              </a:rPr>
              <a:t>longer being monitored due to lack of data source, changes in science, or replacement with other </a:t>
            </a:r>
            <a:r>
              <a:rPr lang="en-US" sz="1050" dirty="0" smtClean="0">
                <a:latin typeface="+mn-lt"/>
              </a:rPr>
              <a:t>objectives. </a:t>
            </a:r>
            <a:endParaRPr lang="en-US" sz="1050" dirty="0">
              <a:latin typeface="+mn-lt"/>
            </a:endParaRPr>
          </a:p>
        </p:txBody>
      </p:sp>
      <p:sp>
        <p:nvSpPr>
          <p:cNvPr id="35" name="Oval 18" descr="Baseline only"/>
          <p:cNvSpPr>
            <a:spLocks noChangeArrowheads="1"/>
          </p:cNvSpPr>
          <p:nvPr/>
        </p:nvSpPr>
        <p:spPr bwMode="auto">
          <a:xfrm>
            <a:off x="479999" y="2763296"/>
            <a:ext cx="153987" cy="144463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844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 descr="The pie chart displays the current status of the Healthy People 2020 Disability and Health objectives. There are a total of 21 objectives.  5 objectives met the target, 2 objectives are improving, 7 objectives show little or no change, 3 objective are getting worse, and 4 objectives have baseline only data.  " title="Current HP2020 Objective Statu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7167831"/>
              </p:ext>
            </p:extLst>
          </p:nvPr>
        </p:nvGraphicFramePr>
        <p:xfrm>
          <a:off x="228600" y="1066800"/>
          <a:ext cx="8229600" cy="5435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452134" y="1792069"/>
            <a:ext cx="21584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Total number of objectives: 21</a:t>
            </a:r>
            <a:endParaRPr lang="en-US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6705600" y="2743200"/>
            <a:ext cx="1752600" cy="16004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 smtClean="0">
                <a:solidFill>
                  <a:prstClr val="black"/>
                </a:solidFill>
                <a:latin typeface="Tahoma" pitchFamily="34" charset="0"/>
              </a:rPr>
              <a:t>     Target met        </a:t>
            </a:r>
          </a:p>
          <a:p>
            <a:pPr>
              <a:spcBef>
                <a:spcPct val="50000"/>
              </a:spcBef>
            </a:pPr>
            <a:r>
              <a:rPr lang="en-US" sz="1400" dirty="0" smtClean="0">
                <a:solidFill>
                  <a:prstClr val="black"/>
                </a:solidFill>
                <a:latin typeface="Tahoma" pitchFamily="34" charset="0"/>
              </a:rPr>
              <a:t>     Improving       </a:t>
            </a:r>
          </a:p>
          <a:p>
            <a:pPr>
              <a:spcBef>
                <a:spcPct val="50000"/>
              </a:spcBef>
            </a:pPr>
            <a:r>
              <a:rPr lang="en-US" sz="1400" dirty="0" smtClean="0">
                <a:solidFill>
                  <a:prstClr val="black"/>
                </a:solidFill>
                <a:latin typeface="Tahoma" pitchFamily="34" charset="0"/>
              </a:rPr>
              <a:t>     Little/No change      </a:t>
            </a:r>
          </a:p>
          <a:p>
            <a:pPr>
              <a:spcBef>
                <a:spcPct val="50000"/>
              </a:spcBef>
            </a:pPr>
            <a:r>
              <a:rPr lang="en-US" sz="1400" dirty="0" smtClean="0">
                <a:solidFill>
                  <a:prstClr val="black"/>
                </a:solidFill>
                <a:latin typeface="Tahoma" pitchFamily="34" charset="0"/>
              </a:rPr>
              <a:t>     Getting worse      </a:t>
            </a:r>
          </a:p>
          <a:p>
            <a:pPr>
              <a:spcBef>
                <a:spcPct val="50000"/>
              </a:spcBef>
            </a:pPr>
            <a:r>
              <a:rPr lang="en-US" sz="1400" dirty="0" smtClean="0">
                <a:solidFill>
                  <a:prstClr val="black"/>
                </a:solidFill>
                <a:latin typeface="Tahoma" pitchFamily="34" charset="0"/>
              </a:rPr>
              <a:t>     Baseline only     </a:t>
            </a:r>
          </a:p>
        </p:txBody>
      </p:sp>
      <p:sp>
        <p:nvSpPr>
          <p:cNvPr id="18" name="Oval 13" descr="Little/No change"/>
          <p:cNvSpPr>
            <a:spLocks noChangeArrowheads="1"/>
          </p:cNvSpPr>
          <p:nvPr/>
        </p:nvSpPr>
        <p:spPr bwMode="auto">
          <a:xfrm>
            <a:off x="6829587" y="3471304"/>
            <a:ext cx="153987" cy="144463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9" name="Oval 18" descr="Baseline only"/>
          <p:cNvSpPr>
            <a:spLocks noChangeArrowheads="1"/>
          </p:cNvSpPr>
          <p:nvPr/>
        </p:nvSpPr>
        <p:spPr bwMode="auto">
          <a:xfrm>
            <a:off x="6829585" y="4094252"/>
            <a:ext cx="153987" cy="144463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0" name="Oval 19" descr="Improving"/>
          <p:cNvSpPr>
            <a:spLocks noChangeArrowheads="1"/>
          </p:cNvSpPr>
          <p:nvPr/>
        </p:nvSpPr>
        <p:spPr bwMode="auto">
          <a:xfrm>
            <a:off x="6834399" y="3151716"/>
            <a:ext cx="153988" cy="144462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1" name="Oval 20" descr="Target met"/>
          <p:cNvSpPr>
            <a:spLocks noChangeArrowheads="1"/>
          </p:cNvSpPr>
          <p:nvPr/>
        </p:nvSpPr>
        <p:spPr bwMode="auto">
          <a:xfrm>
            <a:off x="6830194" y="2846916"/>
            <a:ext cx="153988" cy="144462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2" name="Oval 21" descr="Getting worse"/>
          <p:cNvSpPr>
            <a:spLocks noChangeArrowheads="1"/>
          </p:cNvSpPr>
          <p:nvPr/>
        </p:nvSpPr>
        <p:spPr bwMode="auto">
          <a:xfrm>
            <a:off x="6829586" y="3781244"/>
            <a:ext cx="153987" cy="144463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5" name="Title 3"/>
          <p:cNvSpPr>
            <a:spLocks noGrp="1"/>
          </p:cNvSpPr>
          <p:nvPr>
            <p:ph type="title" idx="4294967295"/>
          </p:nvPr>
        </p:nvSpPr>
        <p:spPr>
          <a:xfrm>
            <a:off x="304800" y="76200"/>
            <a:ext cx="8382000" cy="790575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3000" b="1" dirty="0">
                <a:solidFill>
                  <a:srgbClr val="003F7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Current HP2020 Objective Status: </a:t>
            </a:r>
            <a:r>
              <a:rPr lang="en-US" sz="3000" b="1" dirty="0" smtClean="0">
                <a:solidFill>
                  <a:srgbClr val="003F7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3000" b="1" dirty="0" smtClean="0">
                <a:solidFill>
                  <a:srgbClr val="003F7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3000" b="1" dirty="0" smtClean="0">
                <a:solidFill>
                  <a:srgbClr val="003F7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Disability and Health</a:t>
            </a:r>
            <a:endParaRPr lang="en-US" sz="3000" b="1" dirty="0">
              <a:solidFill>
                <a:srgbClr val="003F7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725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228600" y="1047750"/>
            <a:ext cx="8809038" cy="5657850"/>
          </a:xfrm>
          <a:prstGeom prst="rect">
            <a:avLst/>
          </a:prstGeom>
        </p:spPr>
        <p:txBody>
          <a:bodyPr numCol="1">
            <a:noAutofit/>
          </a:bodyPr>
          <a:lstStyle/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3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3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3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HRQOL/WB-1.1 </a:t>
            </a:r>
            <a:r>
              <a:rPr lang="en-US" sz="2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Self-Reported Good or Better Physical Health</a:t>
            </a:r>
            <a:endParaRPr lang="en-US" sz="23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endParaRPr lang="en-US" sz="23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3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HRQOL/WB-1.2  </a:t>
            </a:r>
            <a:r>
              <a:rPr lang="en-US" sz="2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Self-Reported Good or Better M</a:t>
            </a:r>
            <a:r>
              <a:rPr lang="en-US" sz="23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ental </a:t>
            </a:r>
            <a:r>
              <a:rPr lang="en-US" sz="23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Health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" y="0"/>
            <a:ext cx="9144000" cy="68580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3F72"/>
                </a:solidFill>
                <a:ea typeface="Tahoma" pitchFamily="34" charset="0"/>
                <a:cs typeface="Tahoma" pitchFamily="34" charset="0"/>
              </a:rPr>
              <a:t>Objective </a:t>
            </a:r>
            <a:r>
              <a:rPr lang="en-US" sz="2800" b="1" dirty="0">
                <a:solidFill>
                  <a:srgbClr val="003F72"/>
                </a:solidFill>
                <a:ea typeface="Tahoma" pitchFamily="34" charset="0"/>
                <a:cs typeface="Tahoma" pitchFamily="34" charset="0"/>
              </a:rPr>
              <a:t>Status: </a:t>
            </a:r>
            <a:r>
              <a:rPr lang="en-US" sz="2800" b="1" dirty="0" smtClean="0">
                <a:solidFill>
                  <a:srgbClr val="003F72"/>
                </a:solidFill>
                <a:ea typeface="Tahoma" pitchFamily="34" charset="0"/>
                <a:cs typeface="Tahoma" pitchFamily="34" charset="0"/>
              </a:rPr>
              <a:t/>
            </a:r>
            <a:br>
              <a:rPr lang="en-US" sz="2800" b="1" dirty="0" smtClean="0">
                <a:solidFill>
                  <a:srgbClr val="003F72"/>
                </a:solidFill>
                <a:ea typeface="Tahoma" pitchFamily="34" charset="0"/>
                <a:cs typeface="Tahoma" pitchFamily="34" charset="0"/>
              </a:rPr>
            </a:br>
            <a:r>
              <a:rPr lang="en-US" sz="2800" b="1" dirty="0" smtClean="0">
                <a:solidFill>
                  <a:srgbClr val="003F72"/>
                </a:solidFill>
              </a:rPr>
              <a:t>Health-Related </a:t>
            </a:r>
            <a:r>
              <a:rPr lang="en-US" sz="2800" b="1" dirty="0">
                <a:solidFill>
                  <a:srgbClr val="003F72"/>
                </a:solidFill>
              </a:rPr>
              <a:t>Quality of Life &amp;</a:t>
            </a:r>
            <a:r>
              <a:rPr lang="en-US" sz="2800" b="1" dirty="0" smtClean="0">
                <a:solidFill>
                  <a:srgbClr val="003F72"/>
                </a:solidFill>
              </a:rPr>
              <a:t> </a:t>
            </a:r>
            <a:r>
              <a:rPr lang="en-US" sz="2800" b="1" dirty="0">
                <a:solidFill>
                  <a:srgbClr val="003F72"/>
                </a:solidFill>
              </a:rPr>
              <a:t>Well-Being</a:t>
            </a:r>
            <a:r>
              <a:rPr lang="en-US" sz="2800" b="1" dirty="0">
                <a:solidFill>
                  <a:srgbClr val="003F72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46" name="Text Box 14"/>
          <p:cNvSpPr txBox="1">
            <a:spLocks noChangeArrowheads="1"/>
          </p:cNvSpPr>
          <p:nvPr/>
        </p:nvSpPr>
        <p:spPr bwMode="auto">
          <a:xfrm>
            <a:off x="1159326" y="1170801"/>
            <a:ext cx="722267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dirty="0">
                <a:solidFill>
                  <a:prstClr val="black"/>
                </a:solidFill>
                <a:latin typeface="Tahoma" pitchFamily="34" charset="0"/>
              </a:rPr>
              <a:t>Target met        Improving        Little/No change       Getting worse      Baseline only     Developmental</a:t>
            </a:r>
          </a:p>
        </p:txBody>
      </p:sp>
      <p:sp>
        <p:nvSpPr>
          <p:cNvPr id="47" name="Rectangle 15" descr="Legend"/>
          <p:cNvSpPr>
            <a:spLocks noChangeArrowheads="1"/>
          </p:cNvSpPr>
          <p:nvPr/>
        </p:nvSpPr>
        <p:spPr bwMode="auto">
          <a:xfrm>
            <a:off x="971651" y="1143000"/>
            <a:ext cx="7274275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0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8" name="Oval 20" descr="Target met"/>
          <p:cNvSpPr>
            <a:spLocks noChangeArrowheads="1"/>
          </p:cNvSpPr>
          <p:nvPr/>
        </p:nvSpPr>
        <p:spPr bwMode="auto">
          <a:xfrm>
            <a:off x="1076426" y="1234011"/>
            <a:ext cx="153988" cy="144462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9" name="Oval 19" descr="Improving"/>
          <p:cNvSpPr>
            <a:spLocks noChangeArrowheads="1"/>
          </p:cNvSpPr>
          <p:nvPr/>
        </p:nvSpPr>
        <p:spPr bwMode="auto">
          <a:xfrm>
            <a:off x="2149926" y="1234011"/>
            <a:ext cx="153988" cy="144462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0" name="Oval 13" descr="No change"/>
          <p:cNvSpPr>
            <a:spLocks noChangeArrowheads="1"/>
          </p:cNvSpPr>
          <p:nvPr/>
        </p:nvSpPr>
        <p:spPr bwMode="auto">
          <a:xfrm>
            <a:off x="3228156" y="1232423"/>
            <a:ext cx="153987" cy="144463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FFFF00"/>
              </a:solidFill>
            </a:endParaRPr>
          </a:p>
        </p:txBody>
      </p:sp>
      <p:sp>
        <p:nvSpPr>
          <p:cNvPr id="51" name="Oval 21" descr="Getting worse"/>
          <p:cNvSpPr>
            <a:spLocks noChangeArrowheads="1"/>
          </p:cNvSpPr>
          <p:nvPr/>
        </p:nvSpPr>
        <p:spPr bwMode="auto">
          <a:xfrm>
            <a:off x="4674369" y="1232423"/>
            <a:ext cx="153987" cy="144463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rgbClr val="C00000"/>
              </a:solidFill>
            </a:endParaRPr>
          </a:p>
        </p:txBody>
      </p:sp>
      <p:sp>
        <p:nvSpPr>
          <p:cNvPr id="52" name="Oval 18" descr="Baseline only"/>
          <p:cNvSpPr>
            <a:spLocks noChangeArrowheads="1"/>
          </p:cNvSpPr>
          <p:nvPr/>
        </p:nvSpPr>
        <p:spPr bwMode="auto">
          <a:xfrm>
            <a:off x="5887536" y="1232423"/>
            <a:ext cx="153987" cy="144463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3" name="Oval 18" descr="Developmental"/>
          <p:cNvSpPr>
            <a:spLocks noChangeArrowheads="1"/>
          </p:cNvSpPr>
          <p:nvPr/>
        </p:nvSpPr>
        <p:spPr bwMode="auto">
          <a:xfrm>
            <a:off x="7026726" y="1240448"/>
            <a:ext cx="153987" cy="1444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37" name="Oval 18" descr="Baseline only"/>
          <p:cNvSpPr>
            <a:spLocks noChangeArrowheads="1"/>
          </p:cNvSpPr>
          <p:nvPr/>
        </p:nvSpPr>
        <p:spPr bwMode="auto">
          <a:xfrm>
            <a:off x="304800" y="3200400"/>
            <a:ext cx="238868" cy="203729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Oval 18" descr="Baseline only"/>
          <p:cNvSpPr>
            <a:spLocks noChangeArrowheads="1"/>
          </p:cNvSpPr>
          <p:nvPr/>
        </p:nvSpPr>
        <p:spPr bwMode="auto">
          <a:xfrm>
            <a:off x="304800" y="2158471"/>
            <a:ext cx="238868" cy="203729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859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 descr="IVP Objective Status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066800"/>
          <a:ext cx="8001000" cy="5435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2000" cy="790832"/>
          </a:xfrm>
        </p:spPr>
        <p:txBody>
          <a:bodyPr>
            <a:noAutofit/>
          </a:bodyPr>
          <a:lstStyle/>
          <a:p>
            <a:r>
              <a:rPr lang="en-US" sz="3000" b="1" dirty="0">
                <a:solidFill>
                  <a:srgbClr val="003F7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Current HP2020 Objective Status: </a:t>
            </a:r>
            <a:r>
              <a:rPr lang="en-US" sz="3000" b="1" dirty="0" smtClean="0">
                <a:solidFill>
                  <a:srgbClr val="003F7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3000" b="1" dirty="0" smtClean="0">
                <a:solidFill>
                  <a:srgbClr val="003F72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2800" b="1" dirty="0">
                <a:solidFill>
                  <a:srgbClr val="003F72"/>
                </a:solidFill>
              </a:rPr>
              <a:t>Health-Related Quality of Life &amp; Well-Being</a:t>
            </a:r>
            <a:endParaRPr lang="en-US" sz="3000" b="1" dirty="0">
              <a:solidFill>
                <a:srgbClr val="003F72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528334" y="2089934"/>
            <a:ext cx="21584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Total number of objectives: </a:t>
            </a:r>
            <a:r>
              <a:rPr lang="en-US" b="1" dirty="0" smtClean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endParaRPr lang="en-US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6781800" y="3041065"/>
            <a:ext cx="1752600" cy="189795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274320" lvl="1">
              <a:spcBef>
                <a:spcPts val="800"/>
              </a:spcBef>
            </a:pPr>
            <a:r>
              <a:rPr lang="en-US" sz="1400" dirty="0" smtClean="0">
                <a:solidFill>
                  <a:prstClr val="black"/>
                </a:solidFill>
                <a:latin typeface="Tahoma" pitchFamily="34" charset="0"/>
              </a:rPr>
              <a:t>Target met</a:t>
            </a:r>
          </a:p>
          <a:p>
            <a:pPr marL="274320" lvl="1">
              <a:spcBef>
                <a:spcPts val="800"/>
              </a:spcBef>
            </a:pPr>
            <a:r>
              <a:rPr lang="en-US" sz="1400" dirty="0" smtClean="0">
                <a:solidFill>
                  <a:prstClr val="black"/>
                </a:solidFill>
                <a:latin typeface="Tahoma" pitchFamily="34" charset="0"/>
              </a:rPr>
              <a:t>Improving       </a:t>
            </a:r>
            <a:endParaRPr lang="en-US" sz="1400" dirty="0">
              <a:solidFill>
                <a:prstClr val="black"/>
              </a:solidFill>
              <a:latin typeface="Tahoma" pitchFamily="34" charset="0"/>
            </a:endParaRPr>
          </a:p>
          <a:p>
            <a:pPr marL="274320" lvl="1">
              <a:spcBef>
                <a:spcPts val="800"/>
              </a:spcBef>
            </a:pPr>
            <a:r>
              <a:rPr lang="en-US" sz="1400" dirty="0" smtClean="0">
                <a:solidFill>
                  <a:prstClr val="black"/>
                </a:solidFill>
                <a:latin typeface="Tahoma" pitchFamily="34" charset="0"/>
              </a:rPr>
              <a:t>Little/No </a:t>
            </a:r>
            <a:r>
              <a:rPr lang="en-US" sz="1400" dirty="0">
                <a:solidFill>
                  <a:prstClr val="black"/>
                </a:solidFill>
                <a:latin typeface="Tahoma" pitchFamily="34" charset="0"/>
              </a:rPr>
              <a:t>change      </a:t>
            </a:r>
            <a:endParaRPr lang="en-US" sz="1400" dirty="0" smtClean="0">
              <a:solidFill>
                <a:prstClr val="black"/>
              </a:solidFill>
              <a:latin typeface="Tahoma" pitchFamily="34" charset="0"/>
            </a:endParaRPr>
          </a:p>
          <a:p>
            <a:pPr marL="274320" lvl="1">
              <a:spcBef>
                <a:spcPts val="800"/>
              </a:spcBef>
            </a:pPr>
            <a:r>
              <a:rPr lang="en-US" sz="1400" dirty="0" smtClean="0">
                <a:solidFill>
                  <a:prstClr val="black"/>
                </a:solidFill>
                <a:latin typeface="Tahoma" pitchFamily="34" charset="0"/>
              </a:rPr>
              <a:t>Getting </a:t>
            </a:r>
            <a:r>
              <a:rPr lang="en-US" sz="1400" dirty="0">
                <a:solidFill>
                  <a:prstClr val="black"/>
                </a:solidFill>
                <a:latin typeface="Tahoma" pitchFamily="34" charset="0"/>
              </a:rPr>
              <a:t>worse     </a:t>
            </a:r>
            <a:endParaRPr lang="en-US" sz="1400" dirty="0" smtClean="0">
              <a:solidFill>
                <a:prstClr val="black"/>
              </a:solidFill>
              <a:latin typeface="Tahoma" pitchFamily="34" charset="0"/>
            </a:endParaRPr>
          </a:p>
          <a:p>
            <a:pPr marL="274320" lvl="1">
              <a:spcBef>
                <a:spcPts val="800"/>
              </a:spcBef>
            </a:pPr>
            <a:r>
              <a:rPr lang="en-US" sz="1400" dirty="0" smtClean="0">
                <a:solidFill>
                  <a:prstClr val="black"/>
                </a:solidFill>
                <a:latin typeface="Tahoma" pitchFamily="34" charset="0"/>
              </a:rPr>
              <a:t>Baseline </a:t>
            </a:r>
            <a:r>
              <a:rPr lang="en-US" sz="1400" dirty="0">
                <a:solidFill>
                  <a:prstClr val="black"/>
                </a:solidFill>
                <a:latin typeface="Tahoma" pitchFamily="34" charset="0"/>
              </a:rPr>
              <a:t>only   </a:t>
            </a:r>
            <a:endParaRPr lang="en-US" sz="1400" dirty="0" smtClean="0">
              <a:solidFill>
                <a:prstClr val="black"/>
              </a:solidFill>
              <a:latin typeface="Tahoma" pitchFamily="34" charset="0"/>
            </a:endParaRPr>
          </a:p>
          <a:p>
            <a:pPr marL="274320" lvl="1">
              <a:spcBef>
                <a:spcPts val="800"/>
              </a:spcBef>
            </a:pPr>
            <a:r>
              <a:rPr lang="en-US" sz="1400" dirty="0" smtClean="0">
                <a:solidFill>
                  <a:prstClr val="black"/>
                </a:solidFill>
                <a:latin typeface="Tahoma" pitchFamily="34" charset="0"/>
              </a:rPr>
              <a:t>Developmental</a:t>
            </a:r>
            <a:endParaRPr lang="en-US" sz="1400" dirty="0">
              <a:solidFill>
                <a:prstClr val="black"/>
              </a:solidFill>
              <a:latin typeface="Tahoma" pitchFamily="34" charset="0"/>
            </a:endParaRPr>
          </a:p>
        </p:txBody>
      </p:sp>
      <p:sp>
        <p:nvSpPr>
          <p:cNvPr id="27" name="Oval 13" descr="Little/No change"/>
          <p:cNvSpPr>
            <a:spLocks noChangeArrowheads="1"/>
          </p:cNvSpPr>
          <p:nvPr/>
        </p:nvSpPr>
        <p:spPr bwMode="auto">
          <a:xfrm>
            <a:off x="6908192" y="3769169"/>
            <a:ext cx="153987" cy="144463"/>
          </a:xfrm>
          <a:prstGeom prst="ellipse">
            <a:avLst/>
          </a:prstGeom>
          <a:solidFill>
            <a:srgbClr val="FFCC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8" name="Oval 27" descr="Baseline only"/>
          <p:cNvSpPr>
            <a:spLocks noChangeArrowheads="1"/>
          </p:cNvSpPr>
          <p:nvPr/>
        </p:nvSpPr>
        <p:spPr bwMode="auto">
          <a:xfrm>
            <a:off x="6908192" y="4392117"/>
            <a:ext cx="153987" cy="144463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9" name="Oval 28" descr="Improving"/>
          <p:cNvSpPr>
            <a:spLocks noChangeArrowheads="1"/>
          </p:cNvSpPr>
          <p:nvPr/>
        </p:nvSpPr>
        <p:spPr bwMode="auto">
          <a:xfrm>
            <a:off x="6908191" y="3455931"/>
            <a:ext cx="153988" cy="144462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0" name="Oval 29" descr="Target met"/>
          <p:cNvSpPr>
            <a:spLocks noChangeArrowheads="1"/>
          </p:cNvSpPr>
          <p:nvPr/>
        </p:nvSpPr>
        <p:spPr bwMode="auto">
          <a:xfrm>
            <a:off x="6908191" y="3144781"/>
            <a:ext cx="153988" cy="144462"/>
          </a:xfrm>
          <a:prstGeom prst="ellipse">
            <a:avLst/>
          </a:prstGeom>
          <a:solidFill>
            <a:srgbClr val="0070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1" name="Oval 30" descr="Getting worse"/>
          <p:cNvSpPr>
            <a:spLocks noChangeArrowheads="1"/>
          </p:cNvSpPr>
          <p:nvPr/>
        </p:nvSpPr>
        <p:spPr bwMode="auto">
          <a:xfrm>
            <a:off x="6908192" y="4098159"/>
            <a:ext cx="153987" cy="144463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3" name="Oval 18" descr="Developmental"/>
          <p:cNvSpPr>
            <a:spLocks noChangeArrowheads="1"/>
          </p:cNvSpPr>
          <p:nvPr/>
        </p:nvSpPr>
        <p:spPr bwMode="auto">
          <a:xfrm>
            <a:off x="6908192" y="4725053"/>
            <a:ext cx="153987" cy="1444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59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198</Words>
  <Application>Microsoft Office PowerPoint</Application>
  <PresentationFormat>On-screen Show (4:3)</PresentationFormat>
  <Paragraphs>71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ＭＳ Ｐゴシック</vt:lpstr>
      <vt:lpstr>Arial</vt:lpstr>
      <vt:lpstr>Calibri</vt:lpstr>
      <vt:lpstr>Tahoma</vt:lpstr>
      <vt:lpstr>Wingdings</vt:lpstr>
      <vt:lpstr>2_Office Theme</vt:lpstr>
      <vt:lpstr>Appendix</vt:lpstr>
      <vt:lpstr>Objective Status: Disability and Health</vt:lpstr>
      <vt:lpstr>Current HP2020 Objective Status:  Disability and Health</vt:lpstr>
      <vt:lpstr>Objective Status:  Health-Related Quality of Life &amp; Well-Being </vt:lpstr>
      <vt:lpstr>Current HP2020 Objective Status:  Health-Related Quality of Life &amp; Well-Being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2016-08-09T19:07:16Z</dcterms:created>
  <dcterms:modified xsi:type="dcterms:W3CDTF">2016-08-10T19:44:50Z</dcterms:modified>
</cp:coreProperties>
</file>